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handoutMasterIdLst>
    <p:handoutMasterId r:id="rId19"/>
  </p:handoutMasterIdLst>
  <p:sldIdLst>
    <p:sldId id="274" r:id="rId2"/>
    <p:sldId id="314" r:id="rId3"/>
    <p:sldId id="321" r:id="rId4"/>
    <p:sldId id="329" r:id="rId5"/>
    <p:sldId id="330" r:id="rId6"/>
    <p:sldId id="327" r:id="rId7"/>
    <p:sldId id="328" r:id="rId8"/>
    <p:sldId id="317" r:id="rId9"/>
    <p:sldId id="318" r:id="rId10"/>
    <p:sldId id="316" r:id="rId11"/>
    <p:sldId id="302" r:id="rId12"/>
    <p:sldId id="306" r:id="rId13"/>
    <p:sldId id="310" r:id="rId14"/>
    <p:sldId id="313" r:id="rId15"/>
    <p:sldId id="312" r:id="rId16"/>
    <p:sldId id="319" r:id="rId17"/>
    <p:sldId id="323" r:id="rId18"/>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38B1855-1B75-4FBE-930C-398BA8C253C6}" styleName="Style à thème 2 - Accentuatio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Style à thème 1 - Accentuation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Style moyen 4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Style moyen 4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Style foncé 2 - Accentuation 5/Accentuation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Style foncé 2 - Accentuation 3/Accentuation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Style moyen 3 - Accentuation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Style moyen 3 - Accentuation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032" autoAdjust="0"/>
    <p:restoredTop sz="95708" autoAdjust="0"/>
  </p:normalViewPr>
  <p:slideViewPr>
    <p:cSldViewPr snapToGrid="0" snapToObjects="1">
      <p:cViewPr varScale="1">
        <p:scale>
          <a:sx n="131" d="100"/>
          <a:sy n="131" d="100"/>
        </p:scale>
        <p:origin x="630"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70D2F0-B2F2-8B4F-9E33-E3D5140895D6}" type="datetimeFigureOut">
              <a:rPr lang="fr-FR" smtClean="0"/>
              <a:t>18/11/2019</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599516B-EAD4-D045-A300-CD92DA9BB695}" type="slidenum">
              <a:rPr lang="fr-FR" smtClean="0"/>
              <a:t>‹N°›</a:t>
            </a:fld>
            <a:endParaRPr lang="fr-FR"/>
          </a:p>
        </p:txBody>
      </p:sp>
    </p:spTree>
    <p:extLst>
      <p:ext uri="{BB962C8B-B14F-4D97-AF65-F5344CB8AC3E}">
        <p14:creationId xmlns:p14="http://schemas.microsoft.com/office/powerpoint/2010/main" val="300336314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57363B4F-E8AC-AC43-8B9C-19A42393B8AB}" type="datetimeFigureOut">
              <a:rPr lang="fr-FR" smtClean="0"/>
              <a:t>18/11/2019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096C293-EE78-E141-A64D-EE07FE3AA86A}" type="slidenum">
              <a:rPr lang="fr-FR" smtClean="0"/>
              <a:t>‹N°›</a:t>
            </a:fld>
            <a:endParaRPr lang="fr-FR"/>
          </a:p>
        </p:txBody>
      </p:sp>
      <p:pic>
        <p:nvPicPr>
          <p:cNvPr id="7" name="Image 6"/>
          <p:cNvPicPr>
            <a:picLocks noChangeAspect="1"/>
          </p:cNvPicPr>
          <p:nvPr userDrawn="1"/>
        </p:nvPicPr>
        <p:blipFill>
          <a:blip r:embed="rId2"/>
          <a:stretch>
            <a:fillRect/>
          </a:stretch>
        </p:blipFill>
        <p:spPr>
          <a:xfrm>
            <a:off x="-2361223" y="-104644"/>
            <a:ext cx="6321075" cy="6858000"/>
          </a:xfrm>
          <a:prstGeom prst="rect">
            <a:avLst/>
          </a:prstGeom>
        </p:spPr>
      </p:pic>
      <p:pic>
        <p:nvPicPr>
          <p:cNvPr id="8" name="Image 7" descr="LogoLIRMMcourt2.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45711" y="222250"/>
            <a:ext cx="1178976" cy="1471713"/>
          </a:xfrm>
          <a:prstGeom prst="rect">
            <a:avLst/>
          </a:prstGeom>
        </p:spPr>
      </p:pic>
    </p:spTree>
    <p:extLst>
      <p:ext uri="{BB962C8B-B14F-4D97-AF65-F5344CB8AC3E}">
        <p14:creationId xmlns:p14="http://schemas.microsoft.com/office/powerpoint/2010/main" val="3495277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BEF9B92E-7A49-B24C-A9A8-F467A9621D70}" type="datetimeFigureOut">
              <a:rPr lang="fr-FR" smtClean="0"/>
              <a:t>18/11/2019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096C293-EE78-E141-A64D-EE07FE3AA86A}" type="slidenum">
              <a:rPr lang="fr-FR" smtClean="0"/>
              <a:t>‹N°›</a:t>
            </a:fld>
            <a:endParaRPr lang="fr-FR"/>
          </a:p>
        </p:txBody>
      </p:sp>
    </p:spTree>
    <p:extLst>
      <p:ext uri="{BB962C8B-B14F-4D97-AF65-F5344CB8AC3E}">
        <p14:creationId xmlns:p14="http://schemas.microsoft.com/office/powerpoint/2010/main" val="1682158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BEF9B92E-7A49-B24C-A9A8-F467A9621D70}" type="datetimeFigureOut">
              <a:rPr lang="fr-FR" smtClean="0"/>
              <a:t>18/11/2019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096C293-EE78-E141-A64D-EE07FE3AA86A}" type="slidenum">
              <a:rPr lang="fr-FR" smtClean="0"/>
              <a:t>‹N°›</a:t>
            </a:fld>
            <a:endParaRPr lang="fr-FR"/>
          </a:p>
        </p:txBody>
      </p:sp>
    </p:spTree>
    <p:extLst>
      <p:ext uri="{BB962C8B-B14F-4D97-AF65-F5344CB8AC3E}">
        <p14:creationId xmlns:p14="http://schemas.microsoft.com/office/powerpoint/2010/main" val="151387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Vide">
    <p:spTree>
      <p:nvGrpSpPr>
        <p:cNvPr id="1" name=""/>
        <p:cNvGrpSpPr/>
        <p:nvPr/>
      </p:nvGrpSpPr>
      <p:grpSpPr>
        <a:xfrm>
          <a:off x="0" y="0"/>
          <a:ext cx="0" cy="0"/>
          <a:chOff x="0" y="0"/>
          <a:chExt cx="0" cy="0"/>
        </a:xfrm>
      </p:grpSpPr>
      <p:sp>
        <p:nvSpPr>
          <p:cNvPr id="2" name="ZoneTexte 1"/>
          <p:cNvSpPr txBox="1"/>
          <p:nvPr/>
        </p:nvSpPr>
        <p:spPr>
          <a:xfrm>
            <a:off x="8429625" y="6414802"/>
            <a:ext cx="672859" cy="338554"/>
          </a:xfrm>
          <a:prstGeom prst="rect">
            <a:avLst/>
          </a:prstGeom>
          <a:noFill/>
        </p:spPr>
        <p:txBody>
          <a:bodyPr wrap="square" rtlCol="0">
            <a:spAutoFit/>
          </a:bodyPr>
          <a:lstStyle/>
          <a:p>
            <a:pPr algn="ctr"/>
            <a:fld id="{06207CA6-2EE5-4601-89D0-58076BDD4234}" type="slidenum">
              <a:rPr lang="fr-FR" sz="1600" smtClean="0">
                <a:solidFill>
                  <a:schemeClr val="accent1">
                    <a:lumMod val="75000"/>
                  </a:schemeClr>
                </a:solidFill>
                <a:latin typeface="+mj-lt"/>
              </a:rPr>
              <a:pPr algn="ctr"/>
              <a:t>‹N°›</a:t>
            </a:fld>
            <a:endParaRPr lang="fr-FR" sz="1600" dirty="0">
              <a:solidFill>
                <a:schemeClr val="accent1">
                  <a:lumMod val="75000"/>
                </a:schemeClr>
              </a:solidFill>
              <a:latin typeface="+mj-lt"/>
            </a:endParaRPr>
          </a:p>
        </p:txBody>
      </p:sp>
      <p:sp>
        <p:nvSpPr>
          <p:cNvPr id="3" name="Espace réservé du contenu 7"/>
          <p:cNvSpPr>
            <a:spLocks noGrp="1"/>
          </p:cNvSpPr>
          <p:nvPr>
            <p:ph sz="quarter" idx="1" hasCustomPrompt="1"/>
          </p:nvPr>
        </p:nvSpPr>
        <p:spPr>
          <a:xfrm>
            <a:off x="457199" y="1600200"/>
            <a:ext cx="7972425" cy="4873752"/>
          </a:xfrm>
          <a:prstGeom prst="rect">
            <a:avLst/>
          </a:prstGeom>
          <a:effectLst/>
        </p:spPr>
        <p:txBody>
          <a:bodyPr/>
          <a:lstStyle>
            <a:lvl1pPr>
              <a:defRPr>
                <a:solidFill>
                  <a:schemeClr val="tx1">
                    <a:lumMod val="65000"/>
                    <a:lumOff val="35000"/>
                  </a:schemeClr>
                </a:solidFill>
              </a:defRPr>
            </a:lvl1pPr>
            <a:lvl2pPr>
              <a:defRPr sz="1800">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marL="1279525" indent="0">
              <a:buFontTx/>
              <a:buNone/>
              <a:defRPr sz="1800">
                <a:solidFill>
                  <a:schemeClr val="tx1">
                    <a:lumMod val="65000"/>
                    <a:lumOff val="35000"/>
                  </a:schemeClr>
                </a:solidFill>
              </a:defRPr>
            </a:lvl5pPr>
          </a:lstStyle>
          <a:p>
            <a:pPr lvl="0"/>
            <a:r>
              <a:rPr lang="fr-FR" dirty="0"/>
              <a:t>Cliquez pour modifier les styles du texte du masque</a:t>
            </a:r>
          </a:p>
          <a:p>
            <a:pPr lvl="1"/>
            <a:r>
              <a:rPr lang="fr-FR" dirty="0"/>
              <a:t>Deuxième niveau</a:t>
            </a:r>
          </a:p>
          <a:p>
            <a:pPr lvl="4"/>
            <a:r>
              <a:rPr lang="fr-FR" dirty="0"/>
              <a:t>Texte</a:t>
            </a:r>
            <a:endParaRPr lang="en-US" dirty="0"/>
          </a:p>
        </p:txBody>
      </p:sp>
      <p:sp>
        <p:nvSpPr>
          <p:cNvPr id="4" name="Titre 1"/>
          <p:cNvSpPr>
            <a:spLocks noGrp="1"/>
          </p:cNvSpPr>
          <p:nvPr>
            <p:ph type="title"/>
          </p:nvPr>
        </p:nvSpPr>
        <p:spPr>
          <a:xfrm>
            <a:off x="1056992" y="0"/>
            <a:ext cx="7467600" cy="785794"/>
          </a:xfrm>
          <a:prstGeom prst="rect">
            <a:avLst/>
          </a:prstGeom>
        </p:spPr>
        <p:txBody>
          <a:bodyPr anchor="b">
            <a:normAutofit/>
          </a:bodyPr>
          <a:lstStyle>
            <a:lvl1pPr>
              <a:defRPr>
                <a:solidFill>
                  <a:schemeClr val="tx1">
                    <a:lumMod val="50000"/>
                    <a:lumOff val="50000"/>
                  </a:schemeClr>
                </a:solidFill>
              </a:defRPr>
            </a:lvl1pPr>
          </a:lstStyle>
          <a:p>
            <a:pPr algn="r"/>
            <a:r>
              <a:rPr lang="fr-FR" sz="2800" dirty="0"/>
              <a:t>Cliquez et modifiez le titre</a:t>
            </a:r>
          </a:p>
        </p:txBody>
      </p:sp>
      <p:sp>
        <p:nvSpPr>
          <p:cNvPr id="5" name="ZoneTexte 4"/>
          <p:cNvSpPr txBox="1"/>
          <p:nvPr userDrawn="1"/>
        </p:nvSpPr>
        <p:spPr>
          <a:xfrm>
            <a:off x="8429625" y="6414802"/>
            <a:ext cx="672859" cy="338554"/>
          </a:xfrm>
          <a:prstGeom prst="rect">
            <a:avLst/>
          </a:prstGeom>
          <a:noFill/>
        </p:spPr>
        <p:txBody>
          <a:bodyPr wrap="square" rtlCol="0">
            <a:spAutoFit/>
          </a:bodyPr>
          <a:lstStyle/>
          <a:p>
            <a:pPr algn="ctr"/>
            <a:fld id="{06207CA6-2EE5-4601-89D0-58076BDD4234}" type="slidenum">
              <a:rPr lang="fr-FR" sz="1600" smtClean="0">
                <a:solidFill>
                  <a:schemeClr val="accent1">
                    <a:lumMod val="75000"/>
                  </a:schemeClr>
                </a:solidFill>
                <a:latin typeface="+mj-lt"/>
              </a:rPr>
              <a:pPr algn="ctr"/>
              <a:t>‹N°›</a:t>
            </a:fld>
            <a:endParaRPr lang="fr-FR" sz="1600" dirty="0">
              <a:solidFill>
                <a:schemeClr val="accent1">
                  <a:lumMod val="75000"/>
                </a:schemeClr>
              </a:solidFill>
              <a:latin typeface="+mj-lt"/>
            </a:endParaRPr>
          </a:p>
        </p:txBody>
      </p:sp>
      <p:pic>
        <p:nvPicPr>
          <p:cNvPr id="16" name="Image 15"/>
          <p:cNvPicPr>
            <a:picLocks noChangeAspect="1"/>
          </p:cNvPicPr>
          <p:nvPr userDrawn="1"/>
        </p:nvPicPr>
        <p:blipFill>
          <a:blip r:embed="rId2"/>
          <a:stretch>
            <a:fillRect/>
          </a:stretch>
        </p:blipFill>
        <p:spPr>
          <a:xfrm>
            <a:off x="1341948" y="829908"/>
            <a:ext cx="7182644" cy="71929"/>
          </a:xfrm>
          <a:prstGeom prst="rect">
            <a:avLst/>
          </a:prstGeom>
        </p:spPr>
      </p:pic>
      <p:pic>
        <p:nvPicPr>
          <p:cNvPr id="7" name="Image 6"/>
          <p:cNvPicPr>
            <a:picLocks noChangeAspect="1"/>
          </p:cNvPicPr>
          <p:nvPr userDrawn="1"/>
        </p:nvPicPr>
        <p:blipFill>
          <a:blip r:embed="rId3"/>
          <a:stretch>
            <a:fillRect/>
          </a:stretch>
        </p:blipFill>
        <p:spPr>
          <a:xfrm>
            <a:off x="0" y="0"/>
            <a:ext cx="1341948" cy="1152111"/>
          </a:xfrm>
          <a:prstGeom prst="rect">
            <a:avLst/>
          </a:prstGeom>
        </p:spPr>
      </p:pic>
    </p:spTree>
    <p:extLst>
      <p:ext uri="{BB962C8B-B14F-4D97-AF65-F5344CB8AC3E}">
        <p14:creationId xmlns:p14="http://schemas.microsoft.com/office/powerpoint/2010/main" val="494651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752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BEF9B92E-7A49-B24C-A9A8-F467A9621D70}" type="datetimeFigureOut">
              <a:rPr lang="fr-FR" smtClean="0"/>
              <a:t>18/11/2019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096C293-EE78-E141-A64D-EE07FE3AA86A}" type="slidenum">
              <a:rPr lang="fr-FR" smtClean="0"/>
              <a:t>‹N°›</a:t>
            </a:fld>
            <a:endParaRPr lang="fr-FR"/>
          </a:p>
        </p:txBody>
      </p:sp>
      <p:pic>
        <p:nvPicPr>
          <p:cNvPr id="7" name="Image 6"/>
          <p:cNvPicPr>
            <a:picLocks noChangeAspect="1"/>
          </p:cNvPicPr>
          <p:nvPr userDrawn="1"/>
        </p:nvPicPr>
        <p:blipFill>
          <a:blip r:embed="rId2"/>
          <a:stretch>
            <a:fillRect/>
          </a:stretch>
        </p:blipFill>
        <p:spPr>
          <a:xfrm>
            <a:off x="39078" y="1588"/>
            <a:ext cx="1566305" cy="1343644"/>
          </a:xfrm>
          <a:prstGeom prst="rect">
            <a:avLst/>
          </a:prstGeom>
        </p:spPr>
      </p:pic>
      <p:pic>
        <p:nvPicPr>
          <p:cNvPr id="8" name="Image 7"/>
          <p:cNvPicPr>
            <a:picLocks noChangeAspect="1"/>
          </p:cNvPicPr>
          <p:nvPr userDrawn="1"/>
        </p:nvPicPr>
        <p:blipFill>
          <a:blip r:embed="rId3"/>
          <a:stretch>
            <a:fillRect/>
          </a:stretch>
        </p:blipFill>
        <p:spPr>
          <a:xfrm>
            <a:off x="1374993" y="274816"/>
            <a:ext cx="1376648" cy="457403"/>
          </a:xfrm>
          <a:prstGeom prst="rect">
            <a:avLst/>
          </a:prstGeom>
        </p:spPr>
      </p:pic>
    </p:spTree>
    <p:extLst>
      <p:ext uri="{BB962C8B-B14F-4D97-AF65-F5344CB8AC3E}">
        <p14:creationId xmlns:p14="http://schemas.microsoft.com/office/powerpoint/2010/main" val="3822843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et modifiez le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EF9B92E-7A49-B24C-A9A8-F467A9621D70}" type="datetimeFigureOut">
              <a:rPr lang="fr-FR" smtClean="0"/>
              <a:t>18/11/2019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096C293-EE78-E141-A64D-EE07FE3AA86A}" type="slidenum">
              <a:rPr lang="fr-FR" smtClean="0"/>
              <a:t>‹N°›</a:t>
            </a:fld>
            <a:endParaRPr lang="fr-FR"/>
          </a:p>
        </p:txBody>
      </p:sp>
    </p:spTree>
    <p:extLst>
      <p:ext uri="{BB962C8B-B14F-4D97-AF65-F5344CB8AC3E}">
        <p14:creationId xmlns:p14="http://schemas.microsoft.com/office/powerpoint/2010/main" val="2350529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BEF9B92E-7A49-B24C-A9A8-F467A9621D70}" type="datetimeFigureOut">
              <a:rPr lang="fr-FR" smtClean="0"/>
              <a:t>18/11/2019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096C293-EE78-E141-A64D-EE07FE3AA86A}" type="slidenum">
              <a:rPr lang="fr-FR" smtClean="0"/>
              <a:t>‹N°›</a:t>
            </a:fld>
            <a:endParaRPr lang="fr-FR"/>
          </a:p>
        </p:txBody>
      </p:sp>
    </p:spTree>
    <p:extLst>
      <p:ext uri="{BB962C8B-B14F-4D97-AF65-F5344CB8AC3E}">
        <p14:creationId xmlns:p14="http://schemas.microsoft.com/office/powerpoint/2010/main" val="114904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et modifiez le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BEF9B92E-7A49-B24C-A9A8-F467A9621D70}" type="datetimeFigureOut">
              <a:rPr lang="fr-FR" smtClean="0"/>
              <a:t>18/11/2019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096C293-EE78-E141-A64D-EE07FE3AA86A}" type="slidenum">
              <a:rPr lang="fr-FR" smtClean="0"/>
              <a:t>‹N°›</a:t>
            </a:fld>
            <a:endParaRPr lang="fr-FR"/>
          </a:p>
        </p:txBody>
      </p:sp>
    </p:spTree>
    <p:extLst>
      <p:ext uri="{BB962C8B-B14F-4D97-AF65-F5344CB8AC3E}">
        <p14:creationId xmlns:p14="http://schemas.microsoft.com/office/powerpoint/2010/main" val="229070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e la date 2"/>
          <p:cNvSpPr>
            <a:spLocks noGrp="1"/>
          </p:cNvSpPr>
          <p:nvPr>
            <p:ph type="dt" sz="half" idx="10"/>
          </p:nvPr>
        </p:nvSpPr>
        <p:spPr/>
        <p:txBody>
          <a:bodyPr/>
          <a:lstStyle/>
          <a:p>
            <a:fld id="{BEF9B92E-7A49-B24C-A9A8-F467A9621D70}" type="datetimeFigureOut">
              <a:rPr lang="fr-FR" smtClean="0"/>
              <a:t>18/11/2019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096C293-EE78-E141-A64D-EE07FE3AA86A}" type="slidenum">
              <a:rPr lang="fr-FR" smtClean="0"/>
              <a:t>‹N°›</a:t>
            </a:fld>
            <a:endParaRPr lang="fr-FR"/>
          </a:p>
        </p:txBody>
      </p:sp>
    </p:spTree>
    <p:extLst>
      <p:ext uri="{BB962C8B-B14F-4D97-AF65-F5344CB8AC3E}">
        <p14:creationId xmlns:p14="http://schemas.microsoft.com/office/powerpoint/2010/main" val="4168651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EF9B92E-7A49-B24C-A9A8-F467A9621D70}" type="datetimeFigureOut">
              <a:rPr lang="fr-FR" smtClean="0"/>
              <a:t>18/11/2019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096C293-EE78-E141-A64D-EE07FE3AA86A}" type="slidenum">
              <a:rPr lang="fr-FR" smtClean="0"/>
              <a:t>‹N°›</a:t>
            </a:fld>
            <a:endParaRPr lang="fr-FR"/>
          </a:p>
        </p:txBody>
      </p:sp>
    </p:spTree>
    <p:extLst>
      <p:ext uri="{BB962C8B-B14F-4D97-AF65-F5344CB8AC3E}">
        <p14:creationId xmlns:p14="http://schemas.microsoft.com/office/powerpoint/2010/main" val="2767495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et modifiez le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EF9B92E-7A49-B24C-A9A8-F467A9621D70}" type="datetimeFigureOut">
              <a:rPr lang="fr-FR" smtClean="0"/>
              <a:t>18/11/2019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096C293-EE78-E141-A64D-EE07FE3AA86A}" type="slidenum">
              <a:rPr lang="fr-FR" smtClean="0"/>
              <a:t>‹N°›</a:t>
            </a:fld>
            <a:endParaRPr lang="fr-FR"/>
          </a:p>
        </p:txBody>
      </p:sp>
    </p:spTree>
    <p:extLst>
      <p:ext uri="{BB962C8B-B14F-4D97-AF65-F5344CB8AC3E}">
        <p14:creationId xmlns:p14="http://schemas.microsoft.com/office/powerpoint/2010/main" val="1520310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et modifiez le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EF9B92E-7A49-B24C-A9A8-F467A9621D70}" type="datetimeFigureOut">
              <a:rPr lang="fr-FR" smtClean="0"/>
              <a:t>18/11/2019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096C293-EE78-E141-A64D-EE07FE3AA86A}" type="slidenum">
              <a:rPr lang="fr-FR" smtClean="0"/>
              <a:t>‹N°›</a:t>
            </a:fld>
            <a:endParaRPr lang="fr-FR"/>
          </a:p>
        </p:txBody>
      </p:sp>
    </p:spTree>
    <p:extLst>
      <p:ext uri="{BB962C8B-B14F-4D97-AF65-F5344CB8AC3E}">
        <p14:creationId xmlns:p14="http://schemas.microsoft.com/office/powerpoint/2010/main" val="2549303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F9B92E-7A49-B24C-A9A8-F467A9621D70}" type="datetimeFigureOut">
              <a:rPr lang="fr-FR" smtClean="0"/>
              <a:t>18/11/2019</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6C293-EE78-E141-A64D-EE07FE3AA86A}" type="slidenum">
              <a:rPr lang="fr-FR" smtClean="0"/>
              <a:t>‹N°›</a:t>
            </a:fld>
            <a:endParaRPr lang="fr-FR"/>
          </a:p>
        </p:txBody>
      </p:sp>
    </p:spTree>
    <p:extLst>
      <p:ext uri="{BB962C8B-B14F-4D97-AF65-F5344CB8AC3E}">
        <p14:creationId xmlns:p14="http://schemas.microsoft.com/office/powerpoint/2010/main" val="262403657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681" r:id="rId12"/>
    <p:sldLayoutId id="2147483682"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8" descr="logo cnrs standar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4220" y="5607872"/>
            <a:ext cx="598775" cy="5976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Image 3" descr="LOGO_original_CMJ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18894" y="5607872"/>
            <a:ext cx="644524" cy="6445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itre 1"/>
          <p:cNvSpPr txBox="1">
            <a:spLocks/>
          </p:cNvSpPr>
          <p:nvPr/>
        </p:nvSpPr>
        <p:spPr>
          <a:xfrm>
            <a:off x="3606394" y="3198110"/>
            <a:ext cx="5537606" cy="726939"/>
          </a:xfrm>
          <a:prstGeom prst="rect">
            <a:avLst/>
          </a:prstGeom>
          <a:solidFill>
            <a:schemeClr val="accent1"/>
          </a:solidFill>
        </p:spPr>
        <p:txBody>
          <a:bodyPr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GB" sz="3500">
                <a:solidFill>
                  <a:schemeClr val="bg1"/>
                </a:solidFill>
              </a:rPr>
              <a:t>Resources as a Service (RaaS)</a:t>
            </a:r>
          </a:p>
        </p:txBody>
      </p:sp>
    </p:spTree>
    <p:extLst>
      <p:ext uri="{BB962C8B-B14F-4D97-AF65-F5344CB8AC3E}">
        <p14:creationId xmlns:p14="http://schemas.microsoft.com/office/powerpoint/2010/main" val="14398507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34400" y="139865"/>
            <a:ext cx="8491926" cy="726939"/>
          </a:xfrm>
        </p:spPr>
        <p:txBody>
          <a:bodyPr>
            <a:normAutofit/>
          </a:bodyPr>
          <a:lstStyle/>
          <a:p>
            <a:pPr algn="r"/>
            <a:r>
              <a:rPr lang="fr-FR" sz="4000"/>
              <a:t>2. Network Mapping</a:t>
            </a:r>
            <a:endParaRPr lang="fr-FR" sz="4000" dirty="0"/>
          </a:p>
        </p:txBody>
      </p:sp>
      <p:pic>
        <p:nvPicPr>
          <p:cNvPr id="6" name="Image 5">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874759" y="3591764"/>
            <a:ext cx="731684" cy="478034"/>
          </a:xfrm>
          <a:prstGeom prst="rect">
            <a:avLst/>
          </a:prstGeom>
        </p:spPr>
      </p:pic>
      <p:pic>
        <p:nvPicPr>
          <p:cNvPr id="12" name="Image 11">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3547629" y="1470752"/>
            <a:ext cx="731684" cy="478034"/>
          </a:xfrm>
          <a:prstGeom prst="rect">
            <a:avLst/>
          </a:prstGeom>
        </p:spPr>
      </p:pic>
      <p:pic>
        <p:nvPicPr>
          <p:cNvPr id="22" name="Image 21">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5018820" y="5385322"/>
            <a:ext cx="731684" cy="478034"/>
          </a:xfrm>
          <a:prstGeom prst="rect">
            <a:avLst/>
          </a:prstGeom>
        </p:spPr>
      </p:pic>
      <p:pic>
        <p:nvPicPr>
          <p:cNvPr id="24" name="Image 23">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7369907" y="4356069"/>
            <a:ext cx="731684" cy="478034"/>
          </a:xfrm>
          <a:prstGeom prst="rect">
            <a:avLst/>
          </a:prstGeom>
        </p:spPr>
      </p:pic>
      <p:sp>
        <p:nvSpPr>
          <p:cNvPr id="11" name="ZoneTexte 10"/>
          <p:cNvSpPr txBox="1"/>
          <p:nvPr/>
        </p:nvSpPr>
        <p:spPr>
          <a:xfrm>
            <a:off x="3225846" y="1178149"/>
            <a:ext cx="1375250" cy="276999"/>
          </a:xfrm>
          <a:prstGeom prst="rect">
            <a:avLst/>
          </a:prstGeom>
          <a:noFill/>
        </p:spPr>
        <p:txBody>
          <a:bodyPr wrap="square" rtlCol="0">
            <a:spAutoFit/>
          </a:bodyPr>
          <a:lstStyle/>
          <a:p>
            <a:pPr algn="ctr"/>
            <a:r>
              <a:rPr lang="en-US" sz="1200"/>
              <a:t>IP: 192.168.0.101</a:t>
            </a:r>
          </a:p>
        </p:txBody>
      </p:sp>
      <p:sp>
        <p:nvSpPr>
          <p:cNvPr id="13" name="ZoneTexte 12"/>
          <p:cNvSpPr txBox="1"/>
          <p:nvPr/>
        </p:nvSpPr>
        <p:spPr>
          <a:xfrm>
            <a:off x="7048124" y="4818358"/>
            <a:ext cx="1375250" cy="276999"/>
          </a:xfrm>
          <a:prstGeom prst="rect">
            <a:avLst/>
          </a:prstGeom>
          <a:noFill/>
        </p:spPr>
        <p:txBody>
          <a:bodyPr wrap="square" rtlCol="0">
            <a:spAutoFit/>
          </a:bodyPr>
          <a:lstStyle/>
          <a:p>
            <a:pPr algn="ctr"/>
            <a:r>
              <a:rPr lang="en-US" sz="1200"/>
              <a:t>IP: 192.168.0.103</a:t>
            </a:r>
          </a:p>
        </p:txBody>
      </p:sp>
      <p:sp>
        <p:nvSpPr>
          <p:cNvPr id="14" name="ZoneTexte 13"/>
          <p:cNvSpPr txBox="1"/>
          <p:nvPr/>
        </p:nvSpPr>
        <p:spPr>
          <a:xfrm>
            <a:off x="4709899" y="5863356"/>
            <a:ext cx="1375250" cy="276999"/>
          </a:xfrm>
          <a:prstGeom prst="rect">
            <a:avLst/>
          </a:prstGeom>
          <a:noFill/>
        </p:spPr>
        <p:txBody>
          <a:bodyPr wrap="square" rtlCol="0">
            <a:spAutoFit/>
          </a:bodyPr>
          <a:lstStyle/>
          <a:p>
            <a:pPr algn="ctr"/>
            <a:r>
              <a:rPr lang="en-US" sz="1200"/>
              <a:t>IP: 192.168.0.104</a:t>
            </a:r>
          </a:p>
        </p:txBody>
      </p:sp>
      <p:cxnSp>
        <p:nvCxnSpPr>
          <p:cNvPr id="17" name="Connecteur droit avec flèche 16"/>
          <p:cNvCxnSpPr>
            <a:stCxn id="24" idx="1"/>
            <a:endCxn id="22" idx="0"/>
          </p:cNvCxnSpPr>
          <p:nvPr/>
        </p:nvCxnSpPr>
        <p:spPr>
          <a:xfrm flipH="1">
            <a:off x="5384662" y="4595086"/>
            <a:ext cx="1985245" cy="790236"/>
          </a:xfrm>
          <a:prstGeom prst="straightConnector1">
            <a:avLst/>
          </a:prstGeom>
          <a:ln>
            <a:solidFill>
              <a:schemeClr val="accent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9" name="Image 18">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7658529" y="1843455"/>
            <a:ext cx="731684" cy="478034"/>
          </a:xfrm>
          <a:prstGeom prst="rect">
            <a:avLst/>
          </a:prstGeom>
        </p:spPr>
      </p:pic>
      <p:sp>
        <p:nvSpPr>
          <p:cNvPr id="20" name="ZoneTexte 19"/>
          <p:cNvSpPr txBox="1"/>
          <p:nvPr/>
        </p:nvSpPr>
        <p:spPr>
          <a:xfrm>
            <a:off x="7336746" y="1549172"/>
            <a:ext cx="1375250" cy="276999"/>
          </a:xfrm>
          <a:prstGeom prst="rect">
            <a:avLst/>
          </a:prstGeom>
          <a:noFill/>
        </p:spPr>
        <p:txBody>
          <a:bodyPr wrap="square" rtlCol="0">
            <a:spAutoFit/>
          </a:bodyPr>
          <a:lstStyle/>
          <a:p>
            <a:pPr algn="ctr"/>
            <a:r>
              <a:rPr lang="en-US" sz="1200"/>
              <a:t>IP: 192.168.0.102</a:t>
            </a:r>
          </a:p>
        </p:txBody>
      </p:sp>
      <p:cxnSp>
        <p:nvCxnSpPr>
          <p:cNvPr id="27" name="Connecteur droit avec flèche 26"/>
          <p:cNvCxnSpPr>
            <a:stCxn id="19" idx="1"/>
            <a:endCxn id="12" idx="2"/>
          </p:cNvCxnSpPr>
          <p:nvPr/>
        </p:nvCxnSpPr>
        <p:spPr>
          <a:xfrm flipH="1" flipV="1">
            <a:off x="3913471" y="1948786"/>
            <a:ext cx="3745058" cy="133686"/>
          </a:xfrm>
          <a:prstGeom prst="straightConnector1">
            <a:avLst/>
          </a:prstGeom>
          <a:ln>
            <a:solidFill>
              <a:schemeClr val="accent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Connecteur droit avec flèche 29"/>
          <p:cNvCxnSpPr>
            <a:stCxn id="22" idx="0"/>
            <a:endCxn id="6" idx="3"/>
          </p:cNvCxnSpPr>
          <p:nvPr/>
        </p:nvCxnSpPr>
        <p:spPr>
          <a:xfrm flipH="1" flipV="1">
            <a:off x="1606443" y="3830781"/>
            <a:ext cx="3778219" cy="1554541"/>
          </a:xfrm>
          <a:prstGeom prst="straightConnector1">
            <a:avLst/>
          </a:prstGeom>
          <a:ln>
            <a:solidFill>
              <a:schemeClr val="accent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Connecteur droit avec flèche 32"/>
          <p:cNvCxnSpPr>
            <a:stCxn id="6" idx="3"/>
            <a:endCxn id="12" idx="2"/>
          </p:cNvCxnSpPr>
          <p:nvPr/>
        </p:nvCxnSpPr>
        <p:spPr>
          <a:xfrm flipV="1">
            <a:off x="1606443" y="1948786"/>
            <a:ext cx="2307028" cy="1881995"/>
          </a:xfrm>
          <a:prstGeom prst="straightConnector1">
            <a:avLst/>
          </a:prstGeom>
          <a:ln>
            <a:solidFill>
              <a:schemeClr val="accent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7" name="Connecteur droit avec flèche 36"/>
          <p:cNvCxnSpPr>
            <a:stCxn id="22" idx="0"/>
            <a:endCxn id="12" idx="2"/>
          </p:cNvCxnSpPr>
          <p:nvPr/>
        </p:nvCxnSpPr>
        <p:spPr>
          <a:xfrm flipH="1" flipV="1">
            <a:off x="3913471" y="1948786"/>
            <a:ext cx="1471191" cy="3436536"/>
          </a:xfrm>
          <a:prstGeom prst="straightConnector1">
            <a:avLst/>
          </a:prstGeom>
          <a:ln>
            <a:solidFill>
              <a:schemeClr val="accent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a:stCxn id="24" idx="1"/>
            <a:endCxn id="19" idx="1"/>
          </p:cNvCxnSpPr>
          <p:nvPr/>
        </p:nvCxnSpPr>
        <p:spPr>
          <a:xfrm flipV="1">
            <a:off x="7369907" y="2082472"/>
            <a:ext cx="288622" cy="2512614"/>
          </a:xfrm>
          <a:prstGeom prst="straightConnector1">
            <a:avLst/>
          </a:prstGeom>
          <a:ln>
            <a:solidFill>
              <a:schemeClr val="accent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1" name="Cylindre 20">
            <a:extLst>
              <a:ext uri="{FF2B5EF4-FFF2-40B4-BE49-F238E27FC236}">
                <a16:creationId xmlns:a16="http://schemas.microsoft.com/office/drawing/2014/main" id="{F80247DD-3B73-2443-B691-D29B642CE513}"/>
              </a:ext>
            </a:extLst>
          </p:cNvPr>
          <p:cNvSpPr/>
          <p:nvPr/>
        </p:nvSpPr>
        <p:spPr bwMode="auto">
          <a:xfrm>
            <a:off x="134400" y="3589254"/>
            <a:ext cx="545277" cy="545025"/>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chemeClr val="bg1"/>
                </a:solidFill>
                <a:effectLst/>
                <a:cs typeface="Calibri" panose="020F0502020204030204" pitchFamily="34" charset="0"/>
              </a:rPr>
              <a:t>PeerList</a:t>
            </a:r>
            <a:endParaRPr kumimoji="0" lang="fr-FR" sz="1100" b="0" i="0" u="none" strike="noStrike" cap="none" normalizeH="0" baseline="0">
              <a:ln>
                <a:noFill/>
              </a:ln>
              <a:solidFill>
                <a:schemeClr val="bg1"/>
              </a:solidFill>
              <a:effectLst/>
              <a:cs typeface="Calibri" panose="020F0502020204030204" pitchFamily="34" charset="0"/>
            </a:endParaRPr>
          </a:p>
        </p:txBody>
      </p:sp>
      <p:sp>
        <p:nvSpPr>
          <p:cNvPr id="23" name="Cylindre 22">
            <a:extLst>
              <a:ext uri="{FF2B5EF4-FFF2-40B4-BE49-F238E27FC236}">
                <a16:creationId xmlns:a16="http://schemas.microsoft.com/office/drawing/2014/main" id="{F80247DD-3B73-2443-B691-D29B642CE513}"/>
              </a:ext>
            </a:extLst>
          </p:cNvPr>
          <p:cNvSpPr/>
          <p:nvPr/>
        </p:nvSpPr>
        <p:spPr bwMode="auto">
          <a:xfrm>
            <a:off x="4338343" y="1511345"/>
            <a:ext cx="312198" cy="352652"/>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600" b="0" i="0" u="none" strike="noStrike" cap="none" normalizeH="0" baseline="0">
                <a:ln>
                  <a:noFill/>
                </a:ln>
                <a:solidFill>
                  <a:schemeClr val="bg1"/>
                </a:solidFill>
                <a:effectLst/>
                <a:cs typeface="Calibri" panose="020F0502020204030204" pitchFamily="34" charset="0"/>
              </a:rPr>
              <a:t>PeerList</a:t>
            </a:r>
            <a:endParaRPr kumimoji="0" lang="fr-FR" sz="500" b="0" i="0" u="none" strike="noStrike" cap="none" normalizeH="0" baseline="0">
              <a:ln>
                <a:noFill/>
              </a:ln>
              <a:solidFill>
                <a:schemeClr val="bg1"/>
              </a:solidFill>
              <a:effectLst/>
              <a:cs typeface="Calibri" panose="020F0502020204030204" pitchFamily="34" charset="0"/>
            </a:endParaRPr>
          </a:p>
        </p:txBody>
      </p:sp>
      <p:sp>
        <p:nvSpPr>
          <p:cNvPr id="29" name="Cylindre 28">
            <a:extLst>
              <a:ext uri="{FF2B5EF4-FFF2-40B4-BE49-F238E27FC236}">
                <a16:creationId xmlns:a16="http://schemas.microsoft.com/office/drawing/2014/main" id="{F80247DD-3B73-2443-B691-D29B642CE513}"/>
              </a:ext>
            </a:extLst>
          </p:cNvPr>
          <p:cNvSpPr/>
          <p:nvPr/>
        </p:nvSpPr>
        <p:spPr bwMode="auto">
          <a:xfrm>
            <a:off x="8423374" y="1906146"/>
            <a:ext cx="312198" cy="352652"/>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600" b="0" i="0" u="none" strike="noStrike" cap="none" normalizeH="0" baseline="0">
                <a:ln>
                  <a:noFill/>
                </a:ln>
                <a:solidFill>
                  <a:schemeClr val="bg1"/>
                </a:solidFill>
                <a:effectLst/>
                <a:cs typeface="Calibri" panose="020F0502020204030204" pitchFamily="34" charset="0"/>
              </a:rPr>
              <a:t>PeerList</a:t>
            </a:r>
            <a:endParaRPr kumimoji="0" lang="fr-FR" sz="500" b="0" i="0" u="none" strike="noStrike" cap="none" normalizeH="0" baseline="0">
              <a:ln>
                <a:noFill/>
              </a:ln>
              <a:solidFill>
                <a:schemeClr val="bg1"/>
              </a:solidFill>
              <a:effectLst/>
              <a:cs typeface="Calibri" panose="020F0502020204030204" pitchFamily="34" charset="0"/>
            </a:endParaRPr>
          </a:p>
        </p:txBody>
      </p:sp>
      <p:sp>
        <p:nvSpPr>
          <p:cNvPr id="31" name="Cylindre 30">
            <a:extLst>
              <a:ext uri="{FF2B5EF4-FFF2-40B4-BE49-F238E27FC236}">
                <a16:creationId xmlns:a16="http://schemas.microsoft.com/office/drawing/2014/main" id="{F80247DD-3B73-2443-B691-D29B642CE513}"/>
              </a:ext>
            </a:extLst>
          </p:cNvPr>
          <p:cNvSpPr/>
          <p:nvPr/>
        </p:nvSpPr>
        <p:spPr bwMode="auto">
          <a:xfrm>
            <a:off x="8167023" y="4410888"/>
            <a:ext cx="312198" cy="352652"/>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600" b="0" i="0" u="none" strike="noStrike" cap="none" normalizeH="0" baseline="0">
                <a:ln>
                  <a:noFill/>
                </a:ln>
                <a:solidFill>
                  <a:schemeClr val="bg1"/>
                </a:solidFill>
                <a:effectLst/>
                <a:cs typeface="Calibri" panose="020F0502020204030204" pitchFamily="34" charset="0"/>
              </a:rPr>
              <a:t>PeerList</a:t>
            </a:r>
            <a:endParaRPr kumimoji="0" lang="fr-FR" sz="500" b="0" i="0" u="none" strike="noStrike" cap="none" normalizeH="0" baseline="0">
              <a:ln>
                <a:noFill/>
              </a:ln>
              <a:solidFill>
                <a:schemeClr val="bg1"/>
              </a:solidFill>
              <a:effectLst/>
              <a:cs typeface="Calibri" panose="020F0502020204030204" pitchFamily="34" charset="0"/>
            </a:endParaRPr>
          </a:p>
        </p:txBody>
      </p:sp>
      <p:sp>
        <p:nvSpPr>
          <p:cNvPr id="32" name="Cylindre 31">
            <a:extLst>
              <a:ext uri="{FF2B5EF4-FFF2-40B4-BE49-F238E27FC236}">
                <a16:creationId xmlns:a16="http://schemas.microsoft.com/office/drawing/2014/main" id="{F80247DD-3B73-2443-B691-D29B642CE513}"/>
              </a:ext>
            </a:extLst>
          </p:cNvPr>
          <p:cNvSpPr/>
          <p:nvPr/>
        </p:nvSpPr>
        <p:spPr bwMode="auto">
          <a:xfrm>
            <a:off x="5786000" y="5448013"/>
            <a:ext cx="312198" cy="352652"/>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600" b="0" i="0" u="none" strike="noStrike" cap="none" normalizeH="0" baseline="0">
                <a:ln>
                  <a:noFill/>
                </a:ln>
                <a:solidFill>
                  <a:schemeClr val="bg1"/>
                </a:solidFill>
                <a:effectLst/>
                <a:cs typeface="Calibri" panose="020F0502020204030204" pitchFamily="34" charset="0"/>
              </a:rPr>
              <a:t>PeerList</a:t>
            </a:r>
            <a:endParaRPr kumimoji="0" lang="fr-FR" sz="500" b="0" i="0" u="none" strike="noStrike" cap="none" normalizeH="0" baseline="0">
              <a:ln>
                <a:noFill/>
              </a:ln>
              <a:solidFill>
                <a:schemeClr val="bg1"/>
              </a:solidFill>
              <a:effectLst/>
              <a:cs typeface="Calibri" panose="020F0502020204030204" pitchFamily="34" charset="0"/>
            </a:endParaRPr>
          </a:p>
        </p:txBody>
      </p:sp>
      <p:sp>
        <p:nvSpPr>
          <p:cNvPr id="34" name="ZoneTexte 33"/>
          <p:cNvSpPr txBox="1"/>
          <p:nvPr/>
        </p:nvSpPr>
        <p:spPr>
          <a:xfrm>
            <a:off x="552976" y="4060205"/>
            <a:ext cx="1375250" cy="276999"/>
          </a:xfrm>
          <a:prstGeom prst="rect">
            <a:avLst/>
          </a:prstGeom>
          <a:noFill/>
        </p:spPr>
        <p:txBody>
          <a:bodyPr wrap="square" rtlCol="0">
            <a:spAutoFit/>
          </a:bodyPr>
          <a:lstStyle/>
          <a:p>
            <a:pPr algn="ctr"/>
            <a:r>
              <a:rPr lang="en-US" sz="1200"/>
              <a:t>IP: 192.168.0.100</a:t>
            </a:r>
          </a:p>
        </p:txBody>
      </p:sp>
      <p:sp>
        <p:nvSpPr>
          <p:cNvPr id="35" name="ZoneTexte 34"/>
          <p:cNvSpPr txBox="1"/>
          <p:nvPr/>
        </p:nvSpPr>
        <p:spPr>
          <a:xfrm>
            <a:off x="58262" y="1230178"/>
            <a:ext cx="2830434" cy="253916"/>
          </a:xfrm>
          <a:prstGeom prst="rect">
            <a:avLst/>
          </a:prstGeom>
          <a:noFill/>
        </p:spPr>
        <p:txBody>
          <a:bodyPr wrap="square" rtlCol="0">
            <a:spAutoFit/>
          </a:bodyPr>
          <a:lstStyle/>
          <a:p>
            <a:r>
              <a:rPr lang="en-US" sz="1050" b="1">
                <a:solidFill>
                  <a:schemeClr val="accent1"/>
                </a:solidFill>
              </a:rPr>
              <a:t>Mapping</a:t>
            </a:r>
          </a:p>
        </p:txBody>
      </p:sp>
      <p:cxnSp>
        <p:nvCxnSpPr>
          <p:cNvPr id="36" name="Connecteur droit avec flèche 35"/>
          <p:cNvCxnSpPr/>
          <p:nvPr/>
        </p:nvCxnSpPr>
        <p:spPr>
          <a:xfrm>
            <a:off x="154006" y="1498724"/>
            <a:ext cx="828000" cy="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graphicFrame>
        <p:nvGraphicFramePr>
          <p:cNvPr id="38" name="Tableau 37">
            <a:extLst>
              <a:ext uri="{FF2B5EF4-FFF2-40B4-BE49-F238E27FC236}">
                <a16:creationId xmlns:a16="http://schemas.microsoft.com/office/drawing/2014/main" id="{8AF7C1EE-B03E-5144-977B-35FBFF0BE40B}"/>
              </a:ext>
            </a:extLst>
          </p:cNvPr>
          <p:cNvGraphicFramePr>
            <a:graphicFrameLocks noGrp="1"/>
          </p:cNvGraphicFramePr>
          <p:nvPr>
            <p:extLst>
              <p:ext uri="{D42A27DB-BD31-4B8C-83A1-F6EECF244321}">
                <p14:modId xmlns:p14="http://schemas.microsoft.com/office/powerpoint/2010/main" val="617534458"/>
              </p:ext>
            </p:extLst>
          </p:nvPr>
        </p:nvGraphicFramePr>
        <p:xfrm>
          <a:off x="154003" y="1584421"/>
          <a:ext cx="2486783" cy="243840"/>
        </p:xfrm>
        <a:graphic>
          <a:graphicData uri="http://schemas.openxmlformats.org/drawingml/2006/table">
            <a:tbl>
              <a:tblPr bandRow="1">
                <a:tableStyleId>{8A107856-5554-42FB-B03E-39F5DBC370BA}</a:tableStyleId>
              </a:tblPr>
              <a:tblGrid>
                <a:gridCol w="943277">
                  <a:extLst>
                    <a:ext uri="{9D8B030D-6E8A-4147-A177-3AD203B41FA5}">
                      <a16:colId xmlns:a16="http://schemas.microsoft.com/office/drawing/2014/main" val="1241193054"/>
                    </a:ext>
                  </a:extLst>
                </a:gridCol>
                <a:gridCol w="775411">
                  <a:extLst>
                    <a:ext uri="{9D8B030D-6E8A-4147-A177-3AD203B41FA5}">
                      <a16:colId xmlns:a16="http://schemas.microsoft.com/office/drawing/2014/main" val="3867931214"/>
                    </a:ext>
                  </a:extLst>
                </a:gridCol>
                <a:gridCol w="768095">
                  <a:extLst>
                    <a:ext uri="{9D8B030D-6E8A-4147-A177-3AD203B41FA5}">
                      <a16:colId xmlns:a16="http://schemas.microsoft.com/office/drawing/2014/main" val="1719282151"/>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a:solidFill>
                            <a:schemeClr val="tx1"/>
                          </a:solidFill>
                          <a:latin typeface="+mn-lt"/>
                          <a:cs typeface="Times New Roman" panose="02020603050405020304" pitchFamily="18" charset="0"/>
                        </a:rPr>
                        <a:t>Mapping Flag</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Peer ID</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mn-cs"/>
                        </a:rPr>
                        <a:t>Peer List</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bl>
          </a:graphicData>
        </a:graphic>
      </p:graphicFrame>
      <p:graphicFrame>
        <p:nvGraphicFramePr>
          <p:cNvPr id="39" name="Tableau 38">
            <a:extLst>
              <a:ext uri="{FF2B5EF4-FFF2-40B4-BE49-F238E27FC236}">
                <a16:creationId xmlns:a16="http://schemas.microsoft.com/office/drawing/2014/main" id="{8AF7C1EE-B03E-5144-977B-35FBFF0BE40B}"/>
              </a:ext>
            </a:extLst>
          </p:cNvPr>
          <p:cNvGraphicFramePr>
            <a:graphicFrameLocks noGrp="1"/>
          </p:cNvGraphicFramePr>
          <p:nvPr>
            <p:extLst>
              <p:ext uri="{D42A27DB-BD31-4B8C-83A1-F6EECF244321}">
                <p14:modId xmlns:p14="http://schemas.microsoft.com/office/powerpoint/2010/main" val="1604515218"/>
              </p:ext>
            </p:extLst>
          </p:nvPr>
        </p:nvGraphicFramePr>
        <p:xfrm>
          <a:off x="1639605" y="3674369"/>
          <a:ext cx="2095401" cy="248010"/>
        </p:xfrm>
        <a:graphic>
          <a:graphicData uri="http://schemas.openxmlformats.org/drawingml/2006/table">
            <a:tbl>
              <a:tblPr bandRow="1">
                <a:tableStyleId>{8A107856-5554-42FB-B03E-39F5DBC370BA}</a:tableStyleId>
              </a:tblPr>
              <a:tblGrid>
                <a:gridCol w="898769">
                  <a:extLst>
                    <a:ext uri="{9D8B030D-6E8A-4147-A177-3AD203B41FA5}">
                      <a16:colId xmlns:a16="http://schemas.microsoft.com/office/drawing/2014/main" val="1241193054"/>
                    </a:ext>
                  </a:extLst>
                </a:gridCol>
                <a:gridCol w="555956">
                  <a:extLst>
                    <a:ext uri="{9D8B030D-6E8A-4147-A177-3AD203B41FA5}">
                      <a16:colId xmlns:a16="http://schemas.microsoft.com/office/drawing/2014/main" val="1118404291"/>
                    </a:ext>
                  </a:extLst>
                </a:gridCol>
                <a:gridCol w="640676">
                  <a:extLst>
                    <a:ext uri="{9D8B030D-6E8A-4147-A177-3AD203B41FA5}">
                      <a16:colId xmlns:a16="http://schemas.microsoft.com/office/drawing/2014/main" val="1719282151"/>
                    </a:ext>
                  </a:extLst>
                </a:gridCol>
              </a:tblGrid>
              <a:tr h="2480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a:solidFill>
                            <a:schemeClr val="tx1"/>
                          </a:solidFill>
                          <a:latin typeface="+mn-lt"/>
                          <a:cs typeface="Times New Roman" panose="02020603050405020304" pitchFamily="18" charset="0"/>
                        </a:rPr>
                        <a:t>Mapping Flag</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100</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mn-cs"/>
                        </a:rPr>
                        <a:t>101, 104</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bl>
          </a:graphicData>
        </a:graphic>
      </p:graphicFrame>
      <p:graphicFrame>
        <p:nvGraphicFramePr>
          <p:cNvPr id="40" name="Tableau 39">
            <a:extLst>
              <a:ext uri="{FF2B5EF4-FFF2-40B4-BE49-F238E27FC236}">
                <a16:creationId xmlns:a16="http://schemas.microsoft.com/office/drawing/2014/main" id="{8AF7C1EE-B03E-5144-977B-35FBFF0BE40B}"/>
              </a:ext>
            </a:extLst>
          </p:cNvPr>
          <p:cNvGraphicFramePr>
            <a:graphicFrameLocks noGrp="1"/>
          </p:cNvGraphicFramePr>
          <p:nvPr>
            <p:extLst>
              <p:ext uri="{D42A27DB-BD31-4B8C-83A1-F6EECF244321}">
                <p14:modId xmlns:p14="http://schemas.microsoft.com/office/powerpoint/2010/main" val="2710336682"/>
              </p:ext>
            </p:extLst>
          </p:nvPr>
        </p:nvGraphicFramePr>
        <p:xfrm>
          <a:off x="1639603" y="3674369"/>
          <a:ext cx="2095403" cy="243840"/>
        </p:xfrm>
        <a:graphic>
          <a:graphicData uri="http://schemas.openxmlformats.org/drawingml/2006/table">
            <a:tbl>
              <a:tblPr bandRow="1">
                <a:tableStyleId>{8A107856-5554-42FB-B03E-39F5DBC370BA}</a:tableStyleId>
              </a:tblPr>
              <a:tblGrid>
                <a:gridCol w="898771">
                  <a:extLst>
                    <a:ext uri="{9D8B030D-6E8A-4147-A177-3AD203B41FA5}">
                      <a16:colId xmlns:a16="http://schemas.microsoft.com/office/drawing/2014/main" val="1241193054"/>
                    </a:ext>
                  </a:extLst>
                </a:gridCol>
                <a:gridCol w="555956">
                  <a:extLst>
                    <a:ext uri="{9D8B030D-6E8A-4147-A177-3AD203B41FA5}">
                      <a16:colId xmlns:a16="http://schemas.microsoft.com/office/drawing/2014/main" val="690621515"/>
                    </a:ext>
                  </a:extLst>
                </a:gridCol>
                <a:gridCol w="640676">
                  <a:extLst>
                    <a:ext uri="{9D8B030D-6E8A-4147-A177-3AD203B41FA5}">
                      <a16:colId xmlns:a16="http://schemas.microsoft.com/office/drawing/2014/main" val="1719282151"/>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a:solidFill>
                            <a:schemeClr val="tx1"/>
                          </a:solidFill>
                          <a:latin typeface="+mn-lt"/>
                          <a:cs typeface="Times New Roman" panose="02020603050405020304" pitchFamily="18" charset="0"/>
                        </a:rPr>
                        <a:t>Mapping Flag</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100</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mn-cs"/>
                        </a:rPr>
                        <a:t>101, 104</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bl>
          </a:graphicData>
        </a:graphic>
      </p:graphicFrame>
      <p:cxnSp>
        <p:nvCxnSpPr>
          <p:cNvPr id="46" name="Connecteur droit 45"/>
          <p:cNvCxnSpPr/>
          <p:nvPr/>
        </p:nvCxnSpPr>
        <p:spPr>
          <a:xfrm flipH="1" flipV="1">
            <a:off x="512065" y="4214165"/>
            <a:ext cx="482802" cy="687019"/>
          </a:xfrm>
          <a:prstGeom prst="line">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7" name="Connecteur droit 46"/>
          <p:cNvCxnSpPr/>
          <p:nvPr/>
        </p:nvCxnSpPr>
        <p:spPr>
          <a:xfrm flipH="1">
            <a:off x="155918" y="4221480"/>
            <a:ext cx="202528" cy="679704"/>
          </a:xfrm>
          <a:prstGeom prst="line">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aphicFrame>
        <p:nvGraphicFramePr>
          <p:cNvPr id="48" name="Tableau 47">
            <a:extLst>
              <a:ext uri="{FF2B5EF4-FFF2-40B4-BE49-F238E27FC236}">
                <a16:creationId xmlns:a16="http://schemas.microsoft.com/office/drawing/2014/main" id="{EBEEA8F8-8E5B-8E4C-A3C1-E251EC18B49F}"/>
              </a:ext>
            </a:extLst>
          </p:cNvPr>
          <p:cNvGraphicFramePr>
            <a:graphicFrameLocks noGrp="1"/>
          </p:cNvGraphicFramePr>
          <p:nvPr>
            <p:extLst>
              <p:ext uri="{D42A27DB-BD31-4B8C-83A1-F6EECF244321}">
                <p14:modId xmlns:p14="http://schemas.microsoft.com/office/powerpoint/2010/main" val="2090762474"/>
              </p:ext>
            </p:extLst>
          </p:nvPr>
        </p:nvGraphicFramePr>
        <p:xfrm>
          <a:off x="44858" y="4956176"/>
          <a:ext cx="1740051" cy="1463040"/>
        </p:xfrm>
        <a:graphic>
          <a:graphicData uri="http://schemas.openxmlformats.org/drawingml/2006/table">
            <a:tbl>
              <a:tblPr bandRow="1">
                <a:tableStyleId>{8A107856-5554-42FB-B03E-39F5DBC370BA}</a:tableStyleId>
              </a:tblPr>
              <a:tblGrid>
                <a:gridCol w="620825">
                  <a:extLst>
                    <a:ext uri="{9D8B030D-6E8A-4147-A177-3AD203B41FA5}">
                      <a16:colId xmlns:a16="http://schemas.microsoft.com/office/drawing/2014/main" val="2883376342"/>
                    </a:ext>
                  </a:extLst>
                </a:gridCol>
                <a:gridCol w="1119226">
                  <a:extLst>
                    <a:ext uri="{9D8B030D-6E8A-4147-A177-3AD203B41FA5}">
                      <a16:colId xmlns:a16="http://schemas.microsoft.com/office/drawing/2014/main" val="1719282151"/>
                    </a:ext>
                  </a:extLst>
                </a:gridCol>
              </a:tblGrid>
              <a:tr h="1511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Peer</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mn-cs"/>
                        </a:rPr>
                        <a:t>Peer</a:t>
                      </a:r>
                      <a:r>
                        <a:rPr lang="fr-FR" sz="1000" baseline="0">
                          <a:solidFill>
                            <a:schemeClr val="tx1"/>
                          </a:solidFill>
                          <a:latin typeface="+mn-lt"/>
                          <a:cs typeface="+mn-cs"/>
                        </a:rPr>
                        <a:t> List</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r h="15119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100</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mn-cs"/>
                        </a:rPr>
                        <a:t>101, 104</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502191102"/>
                  </a:ext>
                </a:extLst>
              </a:tr>
              <a:tr h="15119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101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100, 102, 104</a:t>
                      </a:r>
                    </a:p>
                  </a:txBody>
                  <a:tcPr anchor="ctr"/>
                </a:tc>
                <a:extLst>
                  <a:ext uri="{0D108BD9-81ED-4DB2-BD59-A6C34878D82A}">
                    <a16:rowId xmlns:a16="http://schemas.microsoft.com/office/drawing/2014/main" val="3624298721"/>
                  </a:ext>
                </a:extLst>
              </a:tr>
              <a:tr h="15119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102</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101, 103</a:t>
                      </a:r>
                    </a:p>
                  </a:txBody>
                  <a:tcPr anchor="ctr"/>
                </a:tc>
                <a:extLst>
                  <a:ext uri="{0D108BD9-81ED-4DB2-BD59-A6C34878D82A}">
                    <a16:rowId xmlns:a16="http://schemas.microsoft.com/office/drawing/2014/main" val="1892516687"/>
                  </a:ext>
                </a:extLst>
              </a:tr>
              <a:tr h="15119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103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102, 104</a:t>
                      </a:r>
                    </a:p>
                  </a:txBody>
                  <a:tcPr anchor="ctr"/>
                </a:tc>
                <a:extLst>
                  <a:ext uri="{0D108BD9-81ED-4DB2-BD59-A6C34878D82A}">
                    <a16:rowId xmlns:a16="http://schemas.microsoft.com/office/drawing/2014/main" val="1102756966"/>
                  </a:ext>
                </a:extLst>
              </a:tr>
              <a:tr h="15119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104</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100, 101, 103</a:t>
                      </a:r>
                    </a:p>
                  </a:txBody>
                  <a:tcPr anchor="ctr"/>
                </a:tc>
                <a:extLst>
                  <a:ext uri="{0D108BD9-81ED-4DB2-BD59-A6C34878D82A}">
                    <a16:rowId xmlns:a16="http://schemas.microsoft.com/office/drawing/2014/main" val="3787396856"/>
                  </a:ext>
                </a:extLst>
              </a:tr>
            </a:tbl>
          </a:graphicData>
        </a:graphic>
      </p:graphicFrame>
    </p:spTree>
    <p:extLst>
      <p:ext uri="{BB962C8B-B14F-4D97-AF65-F5344CB8AC3E}">
        <p14:creationId xmlns:p14="http://schemas.microsoft.com/office/powerpoint/2010/main" val="21123311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34400" y="139865"/>
            <a:ext cx="8491926" cy="726939"/>
          </a:xfrm>
        </p:spPr>
        <p:txBody>
          <a:bodyPr>
            <a:normAutofit/>
          </a:bodyPr>
          <a:lstStyle/>
          <a:p>
            <a:pPr algn="r"/>
            <a:r>
              <a:rPr lang="fr-FR" sz="4000"/>
              <a:t>2. Send Peer Info</a:t>
            </a:r>
            <a:endParaRPr lang="fr-FR" sz="4000" dirty="0"/>
          </a:p>
        </p:txBody>
      </p:sp>
      <p:pic>
        <p:nvPicPr>
          <p:cNvPr id="6" name="Image 5">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874759" y="3591764"/>
            <a:ext cx="731684" cy="478034"/>
          </a:xfrm>
          <a:prstGeom prst="rect">
            <a:avLst/>
          </a:prstGeom>
        </p:spPr>
      </p:pic>
      <p:pic>
        <p:nvPicPr>
          <p:cNvPr id="12" name="Image 11">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4806679" y="1427684"/>
            <a:ext cx="731684" cy="478034"/>
          </a:xfrm>
          <a:prstGeom prst="rect">
            <a:avLst/>
          </a:prstGeom>
        </p:spPr>
      </p:pic>
      <p:pic>
        <p:nvPicPr>
          <p:cNvPr id="22" name="Image 21">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4806679" y="5108323"/>
            <a:ext cx="731684" cy="478034"/>
          </a:xfrm>
          <a:prstGeom prst="rect">
            <a:avLst/>
          </a:prstGeom>
        </p:spPr>
      </p:pic>
      <p:pic>
        <p:nvPicPr>
          <p:cNvPr id="24" name="Image 23">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7232800" y="3591764"/>
            <a:ext cx="731684" cy="478034"/>
          </a:xfrm>
          <a:prstGeom prst="rect">
            <a:avLst/>
          </a:prstGeom>
        </p:spPr>
      </p:pic>
      <p:sp>
        <p:nvSpPr>
          <p:cNvPr id="19" name="ZoneTexte 18"/>
          <p:cNvSpPr txBox="1"/>
          <p:nvPr/>
        </p:nvSpPr>
        <p:spPr>
          <a:xfrm>
            <a:off x="4484896" y="1135081"/>
            <a:ext cx="1375250" cy="276999"/>
          </a:xfrm>
          <a:prstGeom prst="rect">
            <a:avLst/>
          </a:prstGeom>
          <a:noFill/>
        </p:spPr>
        <p:txBody>
          <a:bodyPr wrap="square" rtlCol="0">
            <a:spAutoFit/>
          </a:bodyPr>
          <a:lstStyle/>
          <a:p>
            <a:pPr algn="ctr"/>
            <a:r>
              <a:rPr lang="en-US" sz="1200"/>
              <a:t>IP: 192.168.0.101</a:t>
            </a:r>
          </a:p>
        </p:txBody>
      </p:sp>
      <p:cxnSp>
        <p:nvCxnSpPr>
          <p:cNvPr id="23" name="Connecteur droit avec flèche 22"/>
          <p:cNvCxnSpPr>
            <a:endCxn id="12" idx="2"/>
          </p:cNvCxnSpPr>
          <p:nvPr/>
        </p:nvCxnSpPr>
        <p:spPr>
          <a:xfrm flipV="1">
            <a:off x="1606443" y="1905718"/>
            <a:ext cx="3566078" cy="1925063"/>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5" name="Connecteur droit avec flèche 24"/>
          <p:cNvCxnSpPr/>
          <p:nvPr/>
        </p:nvCxnSpPr>
        <p:spPr>
          <a:xfrm>
            <a:off x="1606443" y="3830781"/>
            <a:ext cx="5626357" cy="0"/>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8" name="Connecteur droit avec flèche 27">
            <a:extLst>
              <a:ext uri="{FF2B5EF4-FFF2-40B4-BE49-F238E27FC236}">
                <a16:creationId xmlns:a16="http://schemas.microsoft.com/office/drawing/2014/main" id="{2357E685-5A05-114E-8B33-3C46DA687CB6}"/>
              </a:ext>
            </a:extLst>
          </p:cNvPr>
          <p:cNvCxnSpPr>
            <a:cxnSpLocks/>
          </p:cNvCxnSpPr>
          <p:nvPr/>
        </p:nvCxnSpPr>
        <p:spPr>
          <a:xfrm>
            <a:off x="1606443" y="3830781"/>
            <a:ext cx="3566078" cy="1277542"/>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 name="Connecteur droit avec flèche 15"/>
          <p:cNvCxnSpPr>
            <a:stCxn id="24" idx="1"/>
            <a:endCxn id="22" idx="0"/>
          </p:cNvCxnSpPr>
          <p:nvPr/>
        </p:nvCxnSpPr>
        <p:spPr>
          <a:xfrm flipH="1">
            <a:off x="5172521" y="3830781"/>
            <a:ext cx="2060279" cy="1277542"/>
          </a:xfrm>
          <a:prstGeom prst="straightConnector1">
            <a:avLst/>
          </a:prstGeom>
          <a:ln>
            <a:solidFill>
              <a:schemeClr val="accent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6" name="Connecteur droit avec flèche 25"/>
          <p:cNvCxnSpPr>
            <a:stCxn id="24" idx="1"/>
            <a:endCxn id="12" idx="2"/>
          </p:cNvCxnSpPr>
          <p:nvPr/>
        </p:nvCxnSpPr>
        <p:spPr>
          <a:xfrm flipH="1" flipV="1">
            <a:off x="5172521" y="1905718"/>
            <a:ext cx="2060279" cy="1925063"/>
          </a:xfrm>
          <a:prstGeom prst="straightConnector1">
            <a:avLst/>
          </a:prstGeom>
          <a:ln>
            <a:solidFill>
              <a:schemeClr val="accent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0" name="ZoneTexte 29"/>
          <p:cNvSpPr txBox="1"/>
          <p:nvPr/>
        </p:nvSpPr>
        <p:spPr>
          <a:xfrm>
            <a:off x="6911017" y="4054053"/>
            <a:ext cx="1375250" cy="276999"/>
          </a:xfrm>
          <a:prstGeom prst="rect">
            <a:avLst/>
          </a:prstGeom>
          <a:noFill/>
        </p:spPr>
        <p:txBody>
          <a:bodyPr wrap="square" rtlCol="0">
            <a:spAutoFit/>
          </a:bodyPr>
          <a:lstStyle/>
          <a:p>
            <a:pPr algn="ctr"/>
            <a:r>
              <a:rPr lang="en-US" sz="1200"/>
              <a:t>IP: 192.168.0.102</a:t>
            </a:r>
          </a:p>
        </p:txBody>
      </p:sp>
      <p:sp>
        <p:nvSpPr>
          <p:cNvPr id="31" name="ZoneTexte 30"/>
          <p:cNvSpPr txBox="1"/>
          <p:nvPr/>
        </p:nvSpPr>
        <p:spPr>
          <a:xfrm>
            <a:off x="4497758" y="5586357"/>
            <a:ext cx="1375250" cy="276999"/>
          </a:xfrm>
          <a:prstGeom prst="rect">
            <a:avLst/>
          </a:prstGeom>
          <a:noFill/>
        </p:spPr>
        <p:txBody>
          <a:bodyPr wrap="square" rtlCol="0">
            <a:spAutoFit/>
          </a:bodyPr>
          <a:lstStyle/>
          <a:p>
            <a:pPr algn="ctr"/>
            <a:r>
              <a:rPr lang="en-US" sz="1200"/>
              <a:t>IP: 192.168.0.103</a:t>
            </a:r>
          </a:p>
        </p:txBody>
      </p:sp>
      <p:sp>
        <p:nvSpPr>
          <p:cNvPr id="32" name="ZoneTexte 31"/>
          <p:cNvSpPr txBox="1"/>
          <p:nvPr/>
        </p:nvSpPr>
        <p:spPr>
          <a:xfrm>
            <a:off x="552976" y="4054266"/>
            <a:ext cx="1375250" cy="276999"/>
          </a:xfrm>
          <a:prstGeom prst="rect">
            <a:avLst/>
          </a:prstGeom>
          <a:noFill/>
        </p:spPr>
        <p:txBody>
          <a:bodyPr wrap="square" rtlCol="0">
            <a:spAutoFit/>
          </a:bodyPr>
          <a:lstStyle/>
          <a:p>
            <a:pPr algn="ctr"/>
            <a:r>
              <a:rPr lang="en-US" sz="1200"/>
              <a:t>IP: 192.168.0.100</a:t>
            </a:r>
          </a:p>
        </p:txBody>
      </p:sp>
      <p:cxnSp>
        <p:nvCxnSpPr>
          <p:cNvPr id="33" name="Connecteur droit avec flèche 32"/>
          <p:cNvCxnSpPr>
            <a:stCxn id="22" idx="0"/>
            <a:endCxn id="12" idx="2"/>
          </p:cNvCxnSpPr>
          <p:nvPr/>
        </p:nvCxnSpPr>
        <p:spPr>
          <a:xfrm flipV="1">
            <a:off x="5172521" y="1905718"/>
            <a:ext cx="0" cy="3202605"/>
          </a:xfrm>
          <a:prstGeom prst="straightConnector1">
            <a:avLst/>
          </a:prstGeom>
          <a:ln>
            <a:solidFill>
              <a:schemeClr val="accent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6" name="Cylindre 35">
            <a:extLst>
              <a:ext uri="{FF2B5EF4-FFF2-40B4-BE49-F238E27FC236}">
                <a16:creationId xmlns:a16="http://schemas.microsoft.com/office/drawing/2014/main" id="{F80247DD-3B73-2443-B691-D29B642CE513}"/>
              </a:ext>
            </a:extLst>
          </p:cNvPr>
          <p:cNvSpPr/>
          <p:nvPr/>
        </p:nvSpPr>
        <p:spPr bwMode="auto">
          <a:xfrm>
            <a:off x="134400" y="3589254"/>
            <a:ext cx="545277" cy="545025"/>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chemeClr val="bg1"/>
                </a:solidFill>
                <a:effectLst/>
                <a:cs typeface="Calibri" panose="020F0502020204030204" pitchFamily="34" charset="0"/>
              </a:rPr>
              <a:t>PeerList</a:t>
            </a:r>
            <a:endParaRPr kumimoji="0" lang="fr-FR" sz="1100" b="0" i="0" u="none" strike="noStrike" cap="none" normalizeH="0" baseline="0">
              <a:ln>
                <a:noFill/>
              </a:ln>
              <a:solidFill>
                <a:schemeClr val="bg1"/>
              </a:solidFill>
              <a:effectLst/>
              <a:cs typeface="Calibri" panose="020F0502020204030204" pitchFamily="34" charset="0"/>
            </a:endParaRPr>
          </a:p>
        </p:txBody>
      </p:sp>
      <p:sp>
        <p:nvSpPr>
          <p:cNvPr id="37" name="Cylindre 36">
            <a:extLst>
              <a:ext uri="{FF2B5EF4-FFF2-40B4-BE49-F238E27FC236}">
                <a16:creationId xmlns:a16="http://schemas.microsoft.com/office/drawing/2014/main" id="{F80247DD-3B73-2443-B691-D29B642CE513}"/>
              </a:ext>
            </a:extLst>
          </p:cNvPr>
          <p:cNvSpPr/>
          <p:nvPr/>
        </p:nvSpPr>
        <p:spPr bwMode="auto">
          <a:xfrm>
            <a:off x="5715224" y="1490375"/>
            <a:ext cx="312198" cy="352652"/>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600" b="0" i="0" u="none" strike="noStrike" cap="none" normalizeH="0" baseline="0">
                <a:ln>
                  <a:noFill/>
                </a:ln>
                <a:solidFill>
                  <a:schemeClr val="bg1"/>
                </a:solidFill>
                <a:effectLst/>
                <a:cs typeface="Calibri" panose="020F0502020204030204" pitchFamily="34" charset="0"/>
              </a:rPr>
              <a:t>PeerList</a:t>
            </a:r>
            <a:endParaRPr kumimoji="0" lang="fr-FR" sz="500" b="0" i="0" u="none" strike="noStrike" cap="none" normalizeH="0" baseline="0">
              <a:ln>
                <a:noFill/>
              </a:ln>
              <a:solidFill>
                <a:schemeClr val="bg1"/>
              </a:solidFill>
              <a:effectLst/>
              <a:cs typeface="Calibri" panose="020F0502020204030204" pitchFamily="34" charset="0"/>
            </a:endParaRPr>
          </a:p>
        </p:txBody>
      </p:sp>
      <p:cxnSp>
        <p:nvCxnSpPr>
          <p:cNvPr id="38" name="Connecteur droit 37"/>
          <p:cNvCxnSpPr/>
          <p:nvPr/>
        </p:nvCxnSpPr>
        <p:spPr>
          <a:xfrm flipH="1" flipV="1">
            <a:off x="512065" y="4214165"/>
            <a:ext cx="482802" cy="687019"/>
          </a:xfrm>
          <a:prstGeom prst="line">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39" name="Connecteur droit 38"/>
          <p:cNvCxnSpPr/>
          <p:nvPr/>
        </p:nvCxnSpPr>
        <p:spPr>
          <a:xfrm flipH="1">
            <a:off x="155918" y="4221480"/>
            <a:ext cx="202528" cy="679704"/>
          </a:xfrm>
          <a:prstGeom prst="line">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40" name="Cylindre 39">
            <a:extLst>
              <a:ext uri="{FF2B5EF4-FFF2-40B4-BE49-F238E27FC236}">
                <a16:creationId xmlns:a16="http://schemas.microsoft.com/office/drawing/2014/main" id="{F80247DD-3B73-2443-B691-D29B642CE513}"/>
              </a:ext>
            </a:extLst>
          </p:cNvPr>
          <p:cNvSpPr/>
          <p:nvPr/>
        </p:nvSpPr>
        <p:spPr bwMode="auto">
          <a:xfrm>
            <a:off x="8092664" y="3654455"/>
            <a:ext cx="312198" cy="352652"/>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600" b="0" i="0" u="none" strike="noStrike" cap="none" normalizeH="0" baseline="0">
                <a:ln>
                  <a:noFill/>
                </a:ln>
                <a:solidFill>
                  <a:schemeClr val="bg1"/>
                </a:solidFill>
                <a:effectLst/>
                <a:cs typeface="Calibri" panose="020F0502020204030204" pitchFamily="34" charset="0"/>
              </a:rPr>
              <a:t>PeerList</a:t>
            </a:r>
            <a:endParaRPr kumimoji="0" lang="fr-FR" sz="500" b="0" i="0" u="none" strike="noStrike" cap="none" normalizeH="0" baseline="0">
              <a:ln>
                <a:noFill/>
              </a:ln>
              <a:solidFill>
                <a:schemeClr val="bg1"/>
              </a:solidFill>
              <a:effectLst/>
              <a:cs typeface="Calibri" panose="020F0502020204030204" pitchFamily="34" charset="0"/>
            </a:endParaRPr>
          </a:p>
        </p:txBody>
      </p:sp>
      <p:sp>
        <p:nvSpPr>
          <p:cNvPr id="41" name="Cylindre 40">
            <a:extLst>
              <a:ext uri="{FF2B5EF4-FFF2-40B4-BE49-F238E27FC236}">
                <a16:creationId xmlns:a16="http://schemas.microsoft.com/office/drawing/2014/main" id="{F80247DD-3B73-2443-B691-D29B642CE513}"/>
              </a:ext>
            </a:extLst>
          </p:cNvPr>
          <p:cNvSpPr/>
          <p:nvPr/>
        </p:nvSpPr>
        <p:spPr bwMode="auto">
          <a:xfrm>
            <a:off x="5711525" y="5142509"/>
            <a:ext cx="312198" cy="352652"/>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600" b="0" i="0" u="none" strike="noStrike" cap="none" normalizeH="0" baseline="0">
                <a:ln>
                  <a:noFill/>
                </a:ln>
                <a:solidFill>
                  <a:schemeClr val="bg1"/>
                </a:solidFill>
                <a:effectLst/>
                <a:cs typeface="Calibri" panose="020F0502020204030204" pitchFamily="34" charset="0"/>
              </a:rPr>
              <a:t>PeerList</a:t>
            </a:r>
            <a:endParaRPr kumimoji="0" lang="fr-FR" sz="500" b="0" i="0" u="none" strike="noStrike" cap="none" normalizeH="0" baseline="0">
              <a:ln>
                <a:noFill/>
              </a:ln>
              <a:solidFill>
                <a:schemeClr val="bg1"/>
              </a:solidFill>
              <a:effectLst/>
              <a:cs typeface="Calibri" panose="020F0502020204030204" pitchFamily="34" charset="0"/>
            </a:endParaRPr>
          </a:p>
        </p:txBody>
      </p:sp>
      <p:sp>
        <p:nvSpPr>
          <p:cNvPr id="55" name="ZoneTexte 54"/>
          <p:cNvSpPr txBox="1"/>
          <p:nvPr/>
        </p:nvSpPr>
        <p:spPr>
          <a:xfrm>
            <a:off x="58262" y="1230178"/>
            <a:ext cx="3053980" cy="253916"/>
          </a:xfrm>
          <a:prstGeom prst="rect">
            <a:avLst/>
          </a:prstGeom>
          <a:noFill/>
        </p:spPr>
        <p:txBody>
          <a:bodyPr wrap="square" rtlCol="0">
            <a:spAutoFit/>
          </a:bodyPr>
          <a:lstStyle/>
          <a:p>
            <a:r>
              <a:rPr lang="en-US" sz="1050" b="1">
                <a:solidFill>
                  <a:schemeClr val="accent1"/>
                </a:solidFill>
              </a:rPr>
              <a:t>Peer Info (Consensus [224.168.0.1] - Multicast)</a:t>
            </a:r>
          </a:p>
        </p:txBody>
      </p:sp>
      <p:cxnSp>
        <p:nvCxnSpPr>
          <p:cNvPr id="56" name="Connecteur droit avec flèche 55"/>
          <p:cNvCxnSpPr/>
          <p:nvPr/>
        </p:nvCxnSpPr>
        <p:spPr>
          <a:xfrm>
            <a:off x="154006" y="1498724"/>
            <a:ext cx="828000" cy="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 name="ZoneTexte 1">
            <a:extLst>
              <a:ext uri="{FF2B5EF4-FFF2-40B4-BE49-F238E27FC236}">
                <a16:creationId xmlns:a16="http://schemas.microsoft.com/office/drawing/2014/main" id="{C13C8C44-2637-FC4E-97D4-A1228E0650C8}"/>
              </a:ext>
            </a:extLst>
          </p:cNvPr>
          <p:cNvSpPr txBox="1"/>
          <p:nvPr/>
        </p:nvSpPr>
        <p:spPr>
          <a:xfrm>
            <a:off x="3503223" y="3130099"/>
            <a:ext cx="1336969" cy="307777"/>
          </a:xfrm>
          <a:prstGeom prst="rect">
            <a:avLst/>
          </a:prstGeom>
          <a:noFill/>
        </p:spPr>
        <p:txBody>
          <a:bodyPr wrap="none" rtlCol="0">
            <a:spAutoFit/>
          </a:bodyPr>
          <a:lstStyle/>
          <a:p>
            <a:r>
              <a:rPr lang="fr-FR" sz="1400" b="1" i="1">
                <a:solidFill>
                  <a:srgbClr val="7030A0"/>
                </a:solidFill>
              </a:rPr>
              <a:t>Every x seconds</a:t>
            </a:r>
          </a:p>
        </p:txBody>
      </p:sp>
      <p:graphicFrame>
        <p:nvGraphicFramePr>
          <p:cNvPr id="34" name="Tableau 33">
            <a:extLst>
              <a:ext uri="{FF2B5EF4-FFF2-40B4-BE49-F238E27FC236}">
                <a16:creationId xmlns:a16="http://schemas.microsoft.com/office/drawing/2014/main" id="{EBEEA8F8-8E5B-8E4C-A3C1-E251EC18B49F}"/>
              </a:ext>
            </a:extLst>
          </p:cNvPr>
          <p:cNvGraphicFramePr>
            <a:graphicFrameLocks noGrp="1"/>
          </p:cNvGraphicFramePr>
          <p:nvPr>
            <p:extLst>
              <p:ext uri="{D42A27DB-BD31-4B8C-83A1-F6EECF244321}">
                <p14:modId xmlns:p14="http://schemas.microsoft.com/office/powerpoint/2010/main" val="2848499289"/>
              </p:ext>
            </p:extLst>
          </p:nvPr>
        </p:nvGraphicFramePr>
        <p:xfrm>
          <a:off x="44858" y="4956176"/>
          <a:ext cx="3566079" cy="1551155"/>
        </p:xfrm>
        <a:graphic>
          <a:graphicData uri="http://schemas.openxmlformats.org/drawingml/2006/table">
            <a:tbl>
              <a:tblPr bandRow="1">
                <a:tableStyleId>{8A107856-5554-42FB-B03E-39F5DBC370BA}</a:tableStyleId>
              </a:tblPr>
              <a:tblGrid>
                <a:gridCol w="1188693">
                  <a:extLst>
                    <a:ext uri="{9D8B030D-6E8A-4147-A177-3AD203B41FA5}">
                      <a16:colId xmlns:a16="http://schemas.microsoft.com/office/drawing/2014/main" val="2883376342"/>
                    </a:ext>
                  </a:extLst>
                </a:gridCol>
                <a:gridCol w="1188693">
                  <a:extLst>
                    <a:ext uri="{9D8B030D-6E8A-4147-A177-3AD203B41FA5}">
                      <a16:colId xmlns:a16="http://schemas.microsoft.com/office/drawing/2014/main" val="1719282151"/>
                    </a:ext>
                  </a:extLst>
                </a:gridCol>
                <a:gridCol w="1188693">
                  <a:extLst>
                    <a:ext uri="{9D8B030D-6E8A-4147-A177-3AD203B41FA5}">
                      <a16:colId xmlns:a16="http://schemas.microsoft.com/office/drawing/2014/main" val="4023756382"/>
                    </a:ext>
                  </a:extLst>
                </a:gridCol>
              </a:tblGrid>
              <a:tr h="31023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Peer</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mn-cs"/>
                        </a:rPr>
                        <a:t>Position</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Status</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r h="310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43.637 / 3.840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000000</a:t>
                      </a:r>
                    </a:p>
                  </a:txBody>
                  <a:tcPr anchor="ctr"/>
                </a:tc>
                <a:extLst>
                  <a:ext uri="{0D108BD9-81ED-4DB2-BD59-A6C34878D82A}">
                    <a16:rowId xmlns:a16="http://schemas.microsoft.com/office/drawing/2014/main" val="502191102"/>
                  </a:ext>
                </a:extLst>
              </a:tr>
              <a:tr h="310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44.637 / 4.840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000000</a:t>
                      </a:r>
                    </a:p>
                  </a:txBody>
                  <a:tcPr anchor="ctr"/>
                </a:tc>
                <a:extLst>
                  <a:ext uri="{0D108BD9-81ED-4DB2-BD59-A6C34878D82A}">
                    <a16:rowId xmlns:a16="http://schemas.microsoft.com/office/drawing/2014/main" val="3624298721"/>
                  </a:ext>
                </a:extLst>
              </a:tr>
              <a:tr h="310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192.168.0.102</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45.637 / 5.840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000000</a:t>
                      </a:r>
                    </a:p>
                  </a:txBody>
                  <a:tcPr anchor="ctr"/>
                </a:tc>
                <a:extLst>
                  <a:ext uri="{0D108BD9-81ED-4DB2-BD59-A6C34878D82A}">
                    <a16:rowId xmlns:a16="http://schemas.microsoft.com/office/drawing/2014/main" val="1892516687"/>
                  </a:ext>
                </a:extLst>
              </a:tr>
              <a:tr h="310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46.637 / 6.840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000000</a:t>
                      </a:r>
                    </a:p>
                  </a:txBody>
                  <a:tcPr anchor="ctr"/>
                </a:tc>
                <a:extLst>
                  <a:ext uri="{0D108BD9-81ED-4DB2-BD59-A6C34878D82A}">
                    <a16:rowId xmlns:a16="http://schemas.microsoft.com/office/drawing/2014/main" val="1102756966"/>
                  </a:ext>
                </a:extLst>
              </a:tr>
            </a:tbl>
          </a:graphicData>
        </a:graphic>
      </p:graphicFrame>
      <p:graphicFrame>
        <p:nvGraphicFramePr>
          <p:cNvPr id="35" name="Tableau 34">
            <a:extLst>
              <a:ext uri="{FF2B5EF4-FFF2-40B4-BE49-F238E27FC236}">
                <a16:creationId xmlns:a16="http://schemas.microsoft.com/office/drawing/2014/main" id="{8AF7C1EE-B03E-5144-977B-35FBFF0BE40B}"/>
              </a:ext>
            </a:extLst>
          </p:cNvPr>
          <p:cNvGraphicFramePr>
            <a:graphicFrameLocks noGrp="1"/>
          </p:cNvGraphicFramePr>
          <p:nvPr>
            <p:extLst>
              <p:ext uri="{D42A27DB-BD31-4B8C-83A1-F6EECF244321}">
                <p14:modId xmlns:p14="http://schemas.microsoft.com/office/powerpoint/2010/main" val="3898859667"/>
              </p:ext>
            </p:extLst>
          </p:nvPr>
        </p:nvGraphicFramePr>
        <p:xfrm>
          <a:off x="154004" y="1584421"/>
          <a:ext cx="2734692" cy="487680"/>
        </p:xfrm>
        <a:graphic>
          <a:graphicData uri="http://schemas.openxmlformats.org/drawingml/2006/table">
            <a:tbl>
              <a:tblPr bandRow="1">
                <a:tableStyleId>{8A107856-5554-42FB-B03E-39F5DBC370BA}</a:tableStyleId>
              </a:tblPr>
              <a:tblGrid>
                <a:gridCol w="883190">
                  <a:extLst>
                    <a:ext uri="{9D8B030D-6E8A-4147-A177-3AD203B41FA5}">
                      <a16:colId xmlns:a16="http://schemas.microsoft.com/office/drawing/2014/main" val="1241193054"/>
                    </a:ext>
                  </a:extLst>
                </a:gridCol>
                <a:gridCol w="1034151">
                  <a:extLst>
                    <a:ext uri="{9D8B030D-6E8A-4147-A177-3AD203B41FA5}">
                      <a16:colId xmlns:a16="http://schemas.microsoft.com/office/drawing/2014/main" val="1719282151"/>
                    </a:ext>
                  </a:extLst>
                </a:gridCol>
                <a:gridCol w="817351">
                  <a:extLst>
                    <a:ext uri="{9D8B030D-6E8A-4147-A177-3AD203B41FA5}">
                      <a16:colId xmlns:a16="http://schemas.microsoft.com/office/drawing/2014/main" val="352061179"/>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a:solidFill>
                            <a:schemeClr val="tx1"/>
                          </a:solidFill>
                          <a:latin typeface="+mn-lt"/>
                          <a:cs typeface="Times New Roman" panose="02020603050405020304" pitchFamily="18" charset="0"/>
                        </a:rPr>
                        <a:t>ClientRQST</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mn-cs"/>
                        </a:rPr>
                        <a:t>Position</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Status</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a:solidFill>
                            <a:schemeClr val="tx1"/>
                          </a:solidFill>
                          <a:latin typeface="+mn-lt"/>
                          <a:cs typeface="Times New Roman" panose="02020603050405020304" pitchFamily="18" charset="0"/>
                        </a:rPr>
                        <a:t>ClientRQST</a:t>
                      </a:r>
                      <a:endParaRPr lang="fr-FR" sz="1000" i="1" dirty="0">
                        <a:solidFill>
                          <a:schemeClr val="tx1"/>
                        </a:solidFill>
                        <a:latin typeface="+mn-lt"/>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43.000 / 3.800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mn-lt"/>
                          <a:ea typeface="+mn-ea"/>
                          <a:cs typeface="+mn-cs"/>
                        </a:rPr>
                        <a:t>000000</a:t>
                      </a:r>
                    </a:p>
                  </a:txBody>
                  <a:tcPr anchor="ctr"/>
                </a:tc>
                <a:extLst>
                  <a:ext uri="{0D108BD9-81ED-4DB2-BD59-A6C34878D82A}">
                    <a16:rowId xmlns:a16="http://schemas.microsoft.com/office/drawing/2014/main" val="867315618"/>
                  </a:ext>
                </a:extLst>
              </a:tr>
            </a:tbl>
          </a:graphicData>
        </a:graphic>
      </p:graphicFrame>
    </p:spTree>
    <p:extLst>
      <p:ext uri="{BB962C8B-B14F-4D97-AF65-F5344CB8AC3E}">
        <p14:creationId xmlns:p14="http://schemas.microsoft.com/office/powerpoint/2010/main" val="28357283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34400" y="139865"/>
            <a:ext cx="8491926" cy="726939"/>
          </a:xfrm>
        </p:spPr>
        <p:txBody>
          <a:bodyPr>
            <a:normAutofit/>
          </a:bodyPr>
          <a:lstStyle/>
          <a:p>
            <a:pPr algn="r"/>
            <a:r>
              <a:rPr lang="fr-FR" sz="4000"/>
              <a:t>3. Client Request</a:t>
            </a:r>
            <a:endParaRPr lang="fr-FR" sz="4000" dirty="0"/>
          </a:p>
        </p:txBody>
      </p:sp>
      <p:pic>
        <p:nvPicPr>
          <p:cNvPr id="6" name="Image 5">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874759" y="3591764"/>
            <a:ext cx="731684" cy="478034"/>
          </a:xfrm>
          <a:prstGeom prst="rect">
            <a:avLst/>
          </a:prstGeom>
        </p:spPr>
      </p:pic>
      <p:pic>
        <p:nvPicPr>
          <p:cNvPr id="12" name="Image 11">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4806679" y="1427684"/>
            <a:ext cx="731684" cy="478034"/>
          </a:xfrm>
          <a:prstGeom prst="rect">
            <a:avLst/>
          </a:prstGeom>
        </p:spPr>
      </p:pic>
      <p:pic>
        <p:nvPicPr>
          <p:cNvPr id="22" name="Image 21">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4806679" y="5108323"/>
            <a:ext cx="731684" cy="478034"/>
          </a:xfrm>
          <a:prstGeom prst="rect">
            <a:avLst/>
          </a:prstGeom>
        </p:spPr>
      </p:pic>
      <p:pic>
        <p:nvPicPr>
          <p:cNvPr id="24" name="Image 23">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7232800" y="3591764"/>
            <a:ext cx="731684" cy="478034"/>
          </a:xfrm>
          <a:prstGeom prst="rect">
            <a:avLst/>
          </a:prstGeom>
        </p:spPr>
      </p:pic>
      <p:sp>
        <p:nvSpPr>
          <p:cNvPr id="11" name="ZoneTexte 10"/>
          <p:cNvSpPr txBox="1"/>
          <p:nvPr/>
        </p:nvSpPr>
        <p:spPr>
          <a:xfrm>
            <a:off x="4484896" y="1135081"/>
            <a:ext cx="1375250" cy="276999"/>
          </a:xfrm>
          <a:prstGeom prst="rect">
            <a:avLst/>
          </a:prstGeom>
          <a:noFill/>
        </p:spPr>
        <p:txBody>
          <a:bodyPr wrap="square" rtlCol="0">
            <a:spAutoFit/>
          </a:bodyPr>
          <a:lstStyle/>
          <a:p>
            <a:pPr algn="ctr"/>
            <a:r>
              <a:rPr lang="en-US" sz="1200"/>
              <a:t>IP: 192.168.0.101</a:t>
            </a:r>
          </a:p>
        </p:txBody>
      </p:sp>
      <p:sp>
        <p:nvSpPr>
          <p:cNvPr id="13" name="ZoneTexte 12"/>
          <p:cNvSpPr txBox="1"/>
          <p:nvPr/>
        </p:nvSpPr>
        <p:spPr>
          <a:xfrm>
            <a:off x="6911017" y="4054053"/>
            <a:ext cx="1375250" cy="276999"/>
          </a:xfrm>
          <a:prstGeom prst="rect">
            <a:avLst/>
          </a:prstGeom>
          <a:noFill/>
        </p:spPr>
        <p:txBody>
          <a:bodyPr wrap="square" rtlCol="0">
            <a:spAutoFit/>
          </a:bodyPr>
          <a:lstStyle/>
          <a:p>
            <a:pPr algn="ctr"/>
            <a:r>
              <a:rPr lang="en-US" sz="1200"/>
              <a:t>IP: 192.168.0.102</a:t>
            </a:r>
          </a:p>
        </p:txBody>
      </p:sp>
      <p:sp>
        <p:nvSpPr>
          <p:cNvPr id="14" name="ZoneTexte 13"/>
          <p:cNvSpPr txBox="1"/>
          <p:nvPr/>
        </p:nvSpPr>
        <p:spPr>
          <a:xfrm>
            <a:off x="4497758" y="5586357"/>
            <a:ext cx="1375250" cy="276999"/>
          </a:xfrm>
          <a:prstGeom prst="rect">
            <a:avLst/>
          </a:prstGeom>
          <a:noFill/>
        </p:spPr>
        <p:txBody>
          <a:bodyPr wrap="square" rtlCol="0">
            <a:spAutoFit/>
          </a:bodyPr>
          <a:lstStyle/>
          <a:p>
            <a:pPr algn="ctr"/>
            <a:r>
              <a:rPr lang="en-US" sz="1200"/>
              <a:t>IP: 192.168.0.103</a:t>
            </a:r>
          </a:p>
        </p:txBody>
      </p:sp>
      <p:sp>
        <p:nvSpPr>
          <p:cNvPr id="15" name="ZoneTexte 14"/>
          <p:cNvSpPr txBox="1"/>
          <p:nvPr/>
        </p:nvSpPr>
        <p:spPr>
          <a:xfrm>
            <a:off x="552976" y="4054266"/>
            <a:ext cx="1375250" cy="276999"/>
          </a:xfrm>
          <a:prstGeom prst="rect">
            <a:avLst/>
          </a:prstGeom>
          <a:noFill/>
        </p:spPr>
        <p:txBody>
          <a:bodyPr wrap="square" rtlCol="0">
            <a:spAutoFit/>
          </a:bodyPr>
          <a:lstStyle/>
          <a:p>
            <a:pPr algn="ctr"/>
            <a:r>
              <a:rPr lang="en-US" sz="1200"/>
              <a:t>IP: 192.168.0.100</a:t>
            </a:r>
          </a:p>
        </p:txBody>
      </p:sp>
      <p:pic>
        <p:nvPicPr>
          <p:cNvPr id="4" name="Image 3"/>
          <p:cNvPicPr>
            <a:picLocks noChangeAspect="1"/>
          </p:cNvPicPr>
          <p:nvPr/>
        </p:nvPicPr>
        <p:blipFill>
          <a:blip r:embed="rId3"/>
          <a:stretch>
            <a:fillRect/>
          </a:stretch>
        </p:blipFill>
        <p:spPr>
          <a:xfrm>
            <a:off x="7626358" y="2557081"/>
            <a:ext cx="676253" cy="673794"/>
          </a:xfrm>
          <a:prstGeom prst="rect">
            <a:avLst/>
          </a:prstGeom>
        </p:spPr>
      </p:pic>
      <p:cxnSp>
        <p:nvCxnSpPr>
          <p:cNvPr id="38" name="Connecteur droit avec flèche 37"/>
          <p:cNvCxnSpPr>
            <a:stCxn id="12" idx="2"/>
            <a:endCxn id="24" idx="1"/>
          </p:cNvCxnSpPr>
          <p:nvPr/>
        </p:nvCxnSpPr>
        <p:spPr>
          <a:xfrm>
            <a:off x="5172521" y="1905718"/>
            <a:ext cx="2060279" cy="1925063"/>
          </a:xfrm>
          <a:prstGeom prst="straightConnector1">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stCxn id="24" idx="0"/>
            <a:endCxn id="4" idx="2"/>
          </p:cNvCxnSpPr>
          <p:nvPr/>
        </p:nvCxnSpPr>
        <p:spPr>
          <a:xfrm flipV="1">
            <a:off x="7598642" y="3230875"/>
            <a:ext cx="365843" cy="360889"/>
          </a:xfrm>
          <a:prstGeom prst="straightConnector1">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a:stCxn id="22" idx="0"/>
            <a:endCxn id="24" idx="1"/>
          </p:cNvCxnSpPr>
          <p:nvPr/>
        </p:nvCxnSpPr>
        <p:spPr>
          <a:xfrm flipV="1">
            <a:off x="5172521" y="3830781"/>
            <a:ext cx="2060279" cy="1277542"/>
          </a:xfrm>
          <a:prstGeom prst="straightConnector1">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7" name="Connecteur droit avec flèche 46"/>
          <p:cNvCxnSpPr>
            <a:stCxn id="6" idx="3"/>
            <a:endCxn id="24" idx="1"/>
          </p:cNvCxnSpPr>
          <p:nvPr/>
        </p:nvCxnSpPr>
        <p:spPr>
          <a:xfrm>
            <a:off x="1606443" y="3830781"/>
            <a:ext cx="5626357" cy="0"/>
          </a:xfrm>
          <a:prstGeom prst="straightConnector1">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3" name="Cylindre 22">
            <a:extLst>
              <a:ext uri="{FF2B5EF4-FFF2-40B4-BE49-F238E27FC236}">
                <a16:creationId xmlns:a16="http://schemas.microsoft.com/office/drawing/2014/main" id="{F80247DD-3B73-2443-B691-D29B642CE513}"/>
              </a:ext>
            </a:extLst>
          </p:cNvPr>
          <p:cNvSpPr/>
          <p:nvPr/>
        </p:nvSpPr>
        <p:spPr bwMode="auto">
          <a:xfrm>
            <a:off x="134400" y="3589254"/>
            <a:ext cx="545277" cy="545025"/>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chemeClr val="bg1"/>
                </a:solidFill>
                <a:effectLst/>
                <a:cs typeface="Calibri" panose="020F0502020204030204" pitchFamily="34" charset="0"/>
              </a:rPr>
              <a:t>PeerList</a:t>
            </a:r>
            <a:endParaRPr kumimoji="0" lang="fr-FR" sz="1100" b="0" i="0" u="none" strike="noStrike" cap="none" normalizeH="0" baseline="0">
              <a:ln>
                <a:noFill/>
              </a:ln>
              <a:solidFill>
                <a:schemeClr val="bg1"/>
              </a:solidFill>
              <a:effectLst/>
              <a:cs typeface="Calibri" panose="020F0502020204030204" pitchFamily="34" charset="0"/>
            </a:endParaRPr>
          </a:p>
        </p:txBody>
      </p:sp>
      <p:sp>
        <p:nvSpPr>
          <p:cNvPr id="25" name="Cylindre 24">
            <a:extLst>
              <a:ext uri="{FF2B5EF4-FFF2-40B4-BE49-F238E27FC236}">
                <a16:creationId xmlns:a16="http://schemas.microsoft.com/office/drawing/2014/main" id="{F80247DD-3B73-2443-B691-D29B642CE513}"/>
              </a:ext>
            </a:extLst>
          </p:cNvPr>
          <p:cNvSpPr/>
          <p:nvPr/>
        </p:nvSpPr>
        <p:spPr bwMode="auto">
          <a:xfrm>
            <a:off x="5715224" y="1490375"/>
            <a:ext cx="312198" cy="352652"/>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600" b="0" i="0" u="none" strike="noStrike" cap="none" normalizeH="0" baseline="0">
                <a:ln>
                  <a:noFill/>
                </a:ln>
                <a:solidFill>
                  <a:schemeClr val="bg1"/>
                </a:solidFill>
                <a:effectLst/>
                <a:cs typeface="Calibri" panose="020F0502020204030204" pitchFamily="34" charset="0"/>
              </a:rPr>
              <a:t>PeerList</a:t>
            </a:r>
            <a:endParaRPr kumimoji="0" lang="fr-FR" sz="500" b="0" i="0" u="none" strike="noStrike" cap="none" normalizeH="0" baseline="0">
              <a:ln>
                <a:noFill/>
              </a:ln>
              <a:solidFill>
                <a:schemeClr val="bg1"/>
              </a:solidFill>
              <a:effectLst/>
              <a:cs typeface="Calibri" panose="020F0502020204030204" pitchFamily="34" charset="0"/>
            </a:endParaRPr>
          </a:p>
        </p:txBody>
      </p:sp>
      <p:cxnSp>
        <p:nvCxnSpPr>
          <p:cNvPr id="26" name="Connecteur droit 25"/>
          <p:cNvCxnSpPr/>
          <p:nvPr/>
        </p:nvCxnSpPr>
        <p:spPr>
          <a:xfrm flipH="1" flipV="1">
            <a:off x="512065" y="4214165"/>
            <a:ext cx="482802" cy="687019"/>
          </a:xfrm>
          <a:prstGeom prst="line">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7" name="Connecteur droit 26"/>
          <p:cNvCxnSpPr/>
          <p:nvPr/>
        </p:nvCxnSpPr>
        <p:spPr>
          <a:xfrm flipH="1">
            <a:off x="155918" y="4221480"/>
            <a:ext cx="202528" cy="679704"/>
          </a:xfrm>
          <a:prstGeom prst="line">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8" name="Cylindre 27">
            <a:extLst>
              <a:ext uri="{FF2B5EF4-FFF2-40B4-BE49-F238E27FC236}">
                <a16:creationId xmlns:a16="http://schemas.microsoft.com/office/drawing/2014/main" id="{F80247DD-3B73-2443-B691-D29B642CE513}"/>
              </a:ext>
            </a:extLst>
          </p:cNvPr>
          <p:cNvSpPr/>
          <p:nvPr/>
        </p:nvSpPr>
        <p:spPr bwMode="auto">
          <a:xfrm>
            <a:off x="8092664" y="3654455"/>
            <a:ext cx="312198" cy="352652"/>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600" b="0" i="0" u="none" strike="noStrike" cap="none" normalizeH="0" baseline="0">
                <a:ln>
                  <a:noFill/>
                </a:ln>
                <a:solidFill>
                  <a:schemeClr val="bg1"/>
                </a:solidFill>
                <a:effectLst/>
                <a:cs typeface="Calibri" panose="020F0502020204030204" pitchFamily="34" charset="0"/>
              </a:rPr>
              <a:t>PeerList</a:t>
            </a:r>
            <a:endParaRPr kumimoji="0" lang="fr-FR" sz="500" b="0" i="0" u="none" strike="noStrike" cap="none" normalizeH="0" baseline="0">
              <a:ln>
                <a:noFill/>
              </a:ln>
              <a:solidFill>
                <a:schemeClr val="bg1"/>
              </a:solidFill>
              <a:effectLst/>
              <a:cs typeface="Calibri" panose="020F0502020204030204" pitchFamily="34" charset="0"/>
            </a:endParaRPr>
          </a:p>
        </p:txBody>
      </p:sp>
      <p:sp>
        <p:nvSpPr>
          <p:cNvPr id="29" name="Cylindre 28">
            <a:extLst>
              <a:ext uri="{FF2B5EF4-FFF2-40B4-BE49-F238E27FC236}">
                <a16:creationId xmlns:a16="http://schemas.microsoft.com/office/drawing/2014/main" id="{F80247DD-3B73-2443-B691-D29B642CE513}"/>
              </a:ext>
            </a:extLst>
          </p:cNvPr>
          <p:cNvSpPr/>
          <p:nvPr/>
        </p:nvSpPr>
        <p:spPr bwMode="auto">
          <a:xfrm>
            <a:off x="5711525" y="5142509"/>
            <a:ext cx="312198" cy="352652"/>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600" b="0" i="0" u="none" strike="noStrike" cap="none" normalizeH="0" baseline="0">
                <a:ln>
                  <a:noFill/>
                </a:ln>
                <a:solidFill>
                  <a:schemeClr val="bg1"/>
                </a:solidFill>
                <a:effectLst/>
                <a:cs typeface="Calibri" panose="020F0502020204030204" pitchFamily="34" charset="0"/>
              </a:rPr>
              <a:t>PeerList</a:t>
            </a:r>
            <a:endParaRPr kumimoji="0" lang="fr-FR" sz="500" b="0" i="0" u="none" strike="noStrike" cap="none" normalizeH="0" baseline="0">
              <a:ln>
                <a:noFill/>
              </a:ln>
              <a:solidFill>
                <a:schemeClr val="bg1"/>
              </a:solidFill>
              <a:effectLst/>
              <a:cs typeface="Calibri" panose="020F0502020204030204" pitchFamily="34" charset="0"/>
            </a:endParaRPr>
          </a:p>
        </p:txBody>
      </p:sp>
      <p:cxnSp>
        <p:nvCxnSpPr>
          <p:cNvPr id="33" name="Connecteur droit avec flèche 32"/>
          <p:cNvCxnSpPr/>
          <p:nvPr/>
        </p:nvCxnSpPr>
        <p:spPr>
          <a:xfrm>
            <a:off x="154006" y="1498724"/>
            <a:ext cx="828000" cy="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4" name="ZoneTexte 33"/>
          <p:cNvSpPr txBox="1"/>
          <p:nvPr/>
        </p:nvSpPr>
        <p:spPr>
          <a:xfrm>
            <a:off x="58261" y="1230178"/>
            <a:ext cx="3368519" cy="253916"/>
          </a:xfrm>
          <a:prstGeom prst="rect">
            <a:avLst/>
          </a:prstGeom>
          <a:noFill/>
        </p:spPr>
        <p:txBody>
          <a:bodyPr wrap="square" rtlCol="0">
            <a:spAutoFit/>
          </a:bodyPr>
          <a:lstStyle/>
          <a:p>
            <a:r>
              <a:rPr lang="en-US" sz="1050" b="1">
                <a:solidFill>
                  <a:schemeClr val="accent1"/>
                </a:solidFill>
              </a:rPr>
              <a:t>Client Request (Consensus [224.168.0.1] - Multicast)</a:t>
            </a:r>
          </a:p>
        </p:txBody>
      </p:sp>
      <p:graphicFrame>
        <p:nvGraphicFramePr>
          <p:cNvPr id="31" name="Tableau 30">
            <a:extLst>
              <a:ext uri="{FF2B5EF4-FFF2-40B4-BE49-F238E27FC236}">
                <a16:creationId xmlns:a16="http://schemas.microsoft.com/office/drawing/2014/main" id="{E0DDB41A-65E2-0449-982B-4C82B1B4ADDF}"/>
              </a:ext>
            </a:extLst>
          </p:cNvPr>
          <p:cNvGraphicFramePr>
            <a:graphicFrameLocks noGrp="1"/>
          </p:cNvGraphicFramePr>
          <p:nvPr>
            <p:extLst>
              <p:ext uri="{D42A27DB-BD31-4B8C-83A1-F6EECF244321}">
                <p14:modId xmlns:p14="http://schemas.microsoft.com/office/powerpoint/2010/main" val="3163296483"/>
              </p:ext>
            </p:extLst>
          </p:nvPr>
        </p:nvGraphicFramePr>
        <p:xfrm>
          <a:off x="154004" y="1584421"/>
          <a:ext cx="1917341" cy="487680"/>
        </p:xfrm>
        <a:graphic>
          <a:graphicData uri="http://schemas.openxmlformats.org/drawingml/2006/table">
            <a:tbl>
              <a:tblPr bandRow="1">
                <a:tableStyleId>{8A107856-5554-42FB-B03E-39F5DBC370BA}</a:tableStyleId>
              </a:tblPr>
              <a:tblGrid>
                <a:gridCol w="883190">
                  <a:extLst>
                    <a:ext uri="{9D8B030D-6E8A-4147-A177-3AD203B41FA5}">
                      <a16:colId xmlns:a16="http://schemas.microsoft.com/office/drawing/2014/main" val="1241193054"/>
                    </a:ext>
                  </a:extLst>
                </a:gridCol>
                <a:gridCol w="1034151">
                  <a:extLst>
                    <a:ext uri="{9D8B030D-6E8A-4147-A177-3AD203B41FA5}">
                      <a16:colId xmlns:a16="http://schemas.microsoft.com/office/drawing/2014/main" val="1719282151"/>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a:solidFill>
                            <a:schemeClr val="tx1"/>
                          </a:solidFill>
                          <a:latin typeface="+mn-lt"/>
                          <a:cs typeface="Times New Roman" panose="02020603050405020304" pitchFamily="18" charset="0"/>
                        </a:rPr>
                        <a:t>ClientRQST</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mn-cs"/>
                        </a:rPr>
                        <a:t>Position</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a:solidFill>
                            <a:schemeClr val="tx1"/>
                          </a:solidFill>
                          <a:latin typeface="+mn-lt"/>
                          <a:cs typeface="Times New Roman" panose="02020603050405020304" pitchFamily="18" charset="0"/>
                        </a:rPr>
                        <a:t>ClientRQST</a:t>
                      </a:r>
                      <a:endParaRPr lang="fr-FR" sz="1000" i="1" dirty="0">
                        <a:solidFill>
                          <a:schemeClr val="tx1"/>
                        </a:solidFill>
                        <a:latin typeface="+mn-lt"/>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43.000 / 3.800</a:t>
                      </a:r>
                    </a:p>
                  </a:txBody>
                  <a:tcPr anchor="ctr"/>
                </a:tc>
                <a:extLst>
                  <a:ext uri="{0D108BD9-81ED-4DB2-BD59-A6C34878D82A}">
                    <a16:rowId xmlns:a16="http://schemas.microsoft.com/office/drawing/2014/main" val="867315618"/>
                  </a:ext>
                </a:extLst>
              </a:tr>
            </a:tbl>
          </a:graphicData>
        </a:graphic>
      </p:graphicFrame>
      <p:sp>
        <p:nvSpPr>
          <p:cNvPr id="3" name="ZoneTexte 2">
            <a:extLst>
              <a:ext uri="{FF2B5EF4-FFF2-40B4-BE49-F238E27FC236}">
                <a16:creationId xmlns:a16="http://schemas.microsoft.com/office/drawing/2014/main" id="{45761337-6B95-8A41-AE93-684DB76D1742}"/>
              </a:ext>
            </a:extLst>
          </p:cNvPr>
          <p:cNvSpPr txBox="1"/>
          <p:nvPr/>
        </p:nvSpPr>
        <p:spPr>
          <a:xfrm>
            <a:off x="7638849" y="2315104"/>
            <a:ext cx="651269" cy="276999"/>
          </a:xfrm>
          <a:prstGeom prst="rect">
            <a:avLst/>
          </a:prstGeom>
          <a:noFill/>
        </p:spPr>
        <p:txBody>
          <a:bodyPr wrap="none" rtlCol="0">
            <a:spAutoFit/>
          </a:bodyPr>
          <a:lstStyle/>
          <a:p>
            <a:r>
              <a:rPr lang="fr-FR" sz="1200" i="1"/>
              <a:t>Client 1</a:t>
            </a:r>
          </a:p>
        </p:txBody>
      </p:sp>
      <p:graphicFrame>
        <p:nvGraphicFramePr>
          <p:cNvPr id="35" name="Tableau 34">
            <a:extLst>
              <a:ext uri="{FF2B5EF4-FFF2-40B4-BE49-F238E27FC236}">
                <a16:creationId xmlns:a16="http://schemas.microsoft.com/office/drawing/2014/main" id="{7C068B85-0D2E-BF4D-B7D4-4BC32F35518A}"/>
              </a:ext>
            </a:extLst>
          </p:cNvPr>
          <p:cNvGraphicFramePr>
            <a:graphicFrameLocks noGrp="1"/>
          </p:cNvGraphicFramePr>
          <p:nvPr>
            <p:extLst>
              <p:ext uri="{D42A27DB-BD31-4B8C-83A1-F6EECF244321}">
                <p14:modId xmlns:p14="http://schemas.microsoft.com/office/powerpoint/2010/main" val="224369737"/>
              </p:ext>
            </p:extLst>
          </p:nvPr>
        </p:nvGraphicFramePr>
        <p:xfrm>
          <a:off x="44858" y="4956176"/>
          <a:ext cx="3566079" cy="1551155"/>
        </p:xfrm>
        <a:graphic>
          <a:graphicData uri="http://schemas.openxmlformats.org/drawingml/2006/table">
            <a:tbl>
              <a:tblPr bandRow="1">
                <a:tableStyleId>{8A107856-5554-42FB-B03E-39F5DBC370BA}</a:tableStyleId>
              </a:tblPr>
              <a:tblGrid>
                <a:gridCol w="1188693">
                  <a:extLst>
                    <a:ext uri="{9D8B030D-6E8A-4147-A177-3AD203B41FA5}">
                      <a16:colId xmlns:a16="http://schemas.microsoft.com/office/drawing/2014/main" val="2883376342"/>
                    </a:ext>
                  </a:extLst>
                </a:gridCol>
                <a:gridCol w="1188693">
                  <a:extLst>
                    <a:ext uri="{9D8B030D-6E8A-4147-A177-3AD203B41FA5}">
                      <a16:colId xmlns:a16="http://schemas.microsoft.com/office/drawing/2014/main" val="1719282151"/>
                    </a:ext>
                  </a:extLst>
                </a:gridCol>
                <a:gridCol w="1188693">
                  <a:extLst>
                    <a:ext uri="{9D8B030D-6E8A-4147-A177-3AD203B41FA5}">
                      <a16:colId xmlns:a16="http://schemas.microsoft.com/office/drawing/2014/main" val="4023756382"/>
                    </a:ext>
                  </a:extLst>
                </a:gridCol>
              </a:tblGrid>
              <a:tr h="31023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Peer</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mn-cs"/>
                        </a:rPr>
                        <a:t>Position</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Status</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r h="310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43.637 / 3.840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000000</a:t>
                      </a:r>
                    </a:p>
                  </a:txBody>
                  <a:tcPr anchor="ctr"/>
                </a:tc>
                <a:extLst>
                  <a:ext uri="{0D108BD9-81ED-4DB2-BD59-A6C34878D82A}">
                    <a16:rowId xmlns:a16="http://schemas.microsoft.com/office/drawing/2014/main" val="502191102"/>
                  </a:ext>
                </a:extLst>
              </a:tr>
              <a:tr h="310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44.637 / 4.840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000000</a:t>
                      </a:r>
                    </a:p>
                  </a:txBody>
                  <a:tcPr anchor="ctr"/>
                </a:tc>
                <a:extLst>
                  <a:ext uri="{0D108BD9-81ED-4DB2-BD59-A6C34878D82A}">
                    <a16:rowId xmlns:a16="http://schemas.microsoft.com/office/drawing/2014/main" val="3624298721"/>
                  </a:ext>
                </a:extLst>
              </a:tr>
              <a:tr h="310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192.168.0.102</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45.637 / 5.840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000000</a:t>
                      </a:r>
                    </a:p>
                  </a:txBody>
                  <a:tcPr anchor="ctr"/>
                </a:tc>
                <a:extLst>
                  <a:ext uri="{0D108BD9-81ED-4DB2-BD59-A6C34878D82A}">
                    <a16:rowId xmlns:a16="http://schemas.microsoft.com/office/drawing/2014/main" val="1892516687"/>
                  </a:ext>
                </a:extLst>
              </a:tr>
              <a:tr h="310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46.637 / 6.840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000000</a:t>
                      </a:r>
                    </a:p>
                  </a:txBody>
                  <a:tcPr anchor="ctr"/>
                </a:tc>
                <a:extLst>
                  <a:ext uri="{0D108BD9-81ED-4DB2-BD59-A6C34878D82A}">
                    <a16:rowId xmlns:a16="http://schemas.microsoft.com/office/drawing/2014/main" val="1102756966"/>
                  </a:ext>
                </a:extLst>
              </a:tr>
            </a:tbl>
          </a:graphicData>
        </a:graphic>
      </p:graphicFrame>
    </p:spTree>
    <p:extLst>
      <p:ext uri="{BB962C8B-B14F-4D97-AF65-F5344CB8AC3E}">
        <p14:creationId xmlns:p14="http://schemas.microsoft.com/office/powerpoint/2010/main" val="42434469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34400" y="139865"/>
            <a:ext cx="8491926" cy="726939"/>
          </a:xfrm>
        </p:spPr>
        <p:txBody>
          <a:bodyPr>
            <a:normAutofit/>
          </a:bodyPr>
          <a:lstStyle/>
          <a:p>
            <a:pPr algn="r"/>
            <a:r>
              <a:rPr lang="fr-FR" sz="4000"/>
              <a:t>4. Consensus – Find Free Peers</a:t>
            </a:r>
            <a:endParaRPr lang="fr-FR" sz="4000" dirty="0"/>
          </a:p>
        </p:txBody>
      </p:sp>
      <p:pic>
        <p:nvPicPr>
          <p:cNvPr id="6" name="Image 5">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874759" y="3591764"/>
            <a:ext cx="731684" cy="478034"/>
          </a:xfrm>
          <a:prstGeom prst="rect">
            <a:avLst/>
          </a:prstGeom>
        </p:spPr>
      </p:pic>
      <p:pic>
        <p:nvPicPr>
          <p:cNvPr id="12" name="Image 11">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4806679" y="1427684"/>
            <a:ext cx="731684" cy="478034"/>
          </a:xfrm>
          <a:prstGeom prst="rect">
            <a:avLst/>
          </a:prstGeom>
        </p:spPr>
      </p:pic>
      <p:pic>
        <p:nvPicPr>
          <p:cNvPr id="22" name="Image 21">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4806679" y="5108323"/>
            <a:ext cx="731684" cy="478034"/>
          </a:xfrm>
          <a:prstGeom prst="rect">
            <a:avLst/>
          </a:prstGeom>
        </p:spPr>
      </p:pic>
      <p:pic>
        <p:nvPicPr>
          <p:cNvPr id="24" name="Image 23">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7232800" y="3591764"/>
            <a:ext cx="731684" cy="478034"/>
          </a:xfrm>
          <a:prstGeom prst="rect">
            <a:avLst/>
          </a:prstGeom>
        </p:spPr>
      </p:pic>
      <p:sp>
        <p:nvSpPr>
          <p:cNvPr id="11" name="ZoneTexte 10"/>
          <p:cNvSpPr txBox="1"/>
          <p:nvPr/>
        </p:nvSpPr>
        <p:spPr>
          <a:xfrm>
            <a:off x="4484896" y="1135081"/>
            <a:ext cx="1375250" cy="276999"/>
          </a:xfrm>
          <a:prstGeom prst="rect">
            <a:avLst/>
          </a:prstGeom>
          <a:noFill/>
        </p:spPr>
        <p:txBody>
          <a:bodyPr wrap="square" rtlCol="0">
            <a:spAutoFit/>
          </a:bodyPr>
          <a:lstStyle/>
          <a:p>
            <a:pPr algn="ctr"/>
            <a:r>
              <a:rPr lang="en-US" sz="1200"/>
              <a:t>IP: 192.168.0.101</a:t>
            </a:r>
          </a:p>
        </p:txBody>
      </p:sp>
      <p:sp>
        <p:nvSpPr>
          <p:cNvPr id="13" name="ZoneTexte 12"/>
          <p:cNvSpPr txBox="1"/>
          <p:nvPr/>
        </p:nvSpPr>
        <p:spPr>
          <a:xfrm>
            <a:off x="6911017" y="4054053"/>
            <a:ext cx="1375250" cy="276999"/>
          </a:xfrm>
          <a:prstGeom prst="rect">
            <a:avLst/>
          </a:prstGeom>
          <a:noFill/>
        </p:spPr>
        <p:txBody>
          <a:bodyPr wrap="square" rtlCol="0">
            <a:spAutoFit/>
          </a:bodyPr>
          <a:lstStyle/>
          <a:p>
            <a:pPr algn="ctr"/>
            <a:r>
              <a:rPr lang="en-US" sz="1200"/>
              <a:t>IP: 192.168.0.102</a:t>
            </a:r>
          </a:p>
        </p:txBody>
      </p:sp>
      <p:sp>
        <p:nvSpPr>
          <p:cNvPr id="14" name="ZoneTexte 13"/>
          <p:cNvSpPr txBox="1"/>
          <p:nvPr/>
        </p:nvSpPr>
        <p:spPr>
          <a:xfrm>
            <a:off x="4497758" y="5586357"/>
            <a:ext cx="1375250" cy="276999"/>
          </a:xfrm>
          <a:prstGeom prst="rect">
            <a:avLst/>
          </a:prstGeom>
          <a:noFill/>
        </p:spPr>
        <p:txBody>
          <a:bodyPr wrap="square" rtlCol="0">
            <a:spAutoFit/>
          </a:bodyPr>
          <a:lstStyle/>
          <a:p>
            <a:pPr algn="ctr"/>
            <a:r>
              <a:rPr lang="en-US" sz="1200"/>
              <a:t>IP: 192.168.0.103</a:t>
            </a:r>
          </a:p>
        </p:txBody>
      </p:sp>
      <p:sp>
        <p:nvSpPr>
          <p:cNvPr id="15" name="ZoneTexte 14"/>
          <p:cNvSpPr txBox="1"/>
          <p:nvPr/>
        </p:nvSpPr>
        <p:spPr>
          <a:xfrm>
            <a:off x="552976" y="4054266"/>
            <a:ext cx="1375250" cy="276999"/>
          </a:xfrm>
          <a:prstGeom prst="rect">
            <a:avLst/>
          </a:prstGeom>
          <a:noFill/>
        </p:spPr>
        <p:txBody>
          <a:bodyPr wrap="square" rtlCol="0">
            <a:spAutoFit/>
          </a:bodyPr>
          <a:lstStyle/>
          <a:p>
            <a:pPr algn="ctr"/>
            <a:r>
              <a:rPr lang="en-US" sz="1200"/>
              <a:t>IP: 192.168.0.100</a:t>
            </a:r>
          </a:p>
        </p:txBody>
      </p:sp>
      <p:pic>
        <p:nvPicPr>
          <p:cNvPr id="4" name="Image 3"/>
          <p:cNvPicPr>
            <a:picLocks noChangeAspect="1"/>
          </p:cNvPicPr>
          <p:nvPr/>
        </p:nvPicPr>
        <p:blipFill>
          <a:blip r:embed="rId3"/>
          <a:stretch>
            <a:fillRect/>
          </a:stretch>
        </p:blipFill>
        <p:spPr>
          <a:xfrm>
            <a:off x="7711416" y="1412080"/>
            <a:ext cx="676253" cy="673794"/>
          </a:xfrm>
          <a:prstGeom prst="rect">
            <a:avLst/>
          </a:prstGeom>
        </p:spPr>
      </p:pic>
      <p:sp>
        <p:nvSpPr>
          <p:cNvPr id="23" name="Cylindre 22">
            <a:extLst>
              <a:ext uri="{FF2B5EF4-FFF2-40B4-BE49-F238E27FC236}">
                <a16:creationId xmlns:a16="http://schemas.microsoft.com/office/drawing/2014/main" id="{F80247DD-3B73-2443-B691-D29B642CE513}"/>
              </a:ext>
            </a:extLst>
          </p:cNvPr>
          <p:cNvSpPr/>
          <p:nvPr/>
        </p:nvSpPr>
        <p:spPr bwMode="auto">
          <a:xfrm>
            <a:off x="134400" y="3589254"/>
            <a:ext cx="545277" cy="545025"/>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chemeClr val="bg1"/>
                </a:solidFill>
                <a:effectLst/>
                <a:cs typeface="Calibri" panose="020F0502020204030204" pitchFamily="34" charset="0"/>
              </a:rPr>
              <a:t>PeerList</a:t>
            </a:r>
            <a:endParaRPr kumimoji="0" lang="fr-FR" sz="1100" b="0" i="0" u="none" strike="noStrike" cap="none" normalizeH="0" baseline="0">
              <a:ln>
                <a:noFill/>
              </a:ln>
              <a:solidFill>
                <a:schemeClr val="bg1"/>
              </a:solidFill>
              <a:effectLst/>
              <a:cs typeface="Calibri" panose="020F0502020204030204" pitchFamily="34" charset="0"/>
            </a:endParaRPr>
          </a:p>
        </p:txBody>
      </p:sp>
      <p:sp>
        <p:nvSpPr>
          <p:cNvPr id="25" name="Cylindre 24">
            <a:extLst>
              <a:ext uri="{FF2B5EF4-FFF2-40B4-BE49-F238E27FC236}">
                <a16:creationId xmlns:a16="http://schemas.microsoft.com/office/drawing/2014/main" id="{F80247DD-3B73-2443-B691-D29B642CE513}"/>
              </a:ext>
            </a:extLst>
          </p:cNvPr>
          <p:cNvSpPr/>
          <p:nvPr/>
        </p:nvSpPr>
        <p:spPr bwMode="auto">
          <a:xfrm>
            <a:off x="5715224" y="1490375"/>
            <a:ext cx="312198" cy="352652"/>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600" b="0" i="0" u="none" strike="noStrike" cap="none" normalizeH="0" baseline="0">
                <a:ln>
                  <a:noFill/>
                </a:ln>
                <a:solidFill>
                  <a:schemeClr val="bg1"/>
                </a:solidFill>
                <a:effectLst/>
                <a:cs typeface="Calibri" panose="020F0502020204030204" pitchFamily="34" charset="0"/>
              </a:rPr>
              <a:t>PeerList</a:t>
            </a:r>
            <a:endParaRPr kumimoji="0" lang="fr-FR" sz="500" b="0" i="0" u="none" strike="noStrike" cap="none" normalizeH="0" baseline="0">
              <a:ln>
                <a:noFill/>
              </a:ln>
              <a:solidFill>
                <a:schemeClr val="bg1"/>
              </a:solidFill>
              <a:effectLst/>
              <a:cs typeface="Calibri" panose="020F0502020204030204" pitchFamily="34" charset="0"/>
            </a:endParaRPr>
          </a:p>
        </p:txBody>
      </p:sp>
      <p:cxnSp>
        <p:nvCxnSpPr>
          <p:cNvPr id="26" name="Connecteur droit 25"/>
          <p:cNvCxnSpPr/>
          <p:nvPr/>
        </p:nvCxnSpPr>
        <p:spPr>
          <a:xfrm flipH="1" flipV="1">
            <a:off x="512065" y="4214165"/>
            <a:ext cx="482802" cy="687019"/>
          </a:xfrm>
          <a:prstGeom prst="line">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7" name="Connecteur droit 26"/>
          <p:cNvCxnSpPr/>
          <p:nvPr/>
        </p:nvCxnSpPr>
        <p:spPr>
          <a:xfrm flipH="1">
            <a:off x="155918" y="4221480"/>
            <a:ext cx="202528" cy="679704"/>
          </a:xfrm>
          <a:prstGeom prst="line">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8" name="Cylindre 27">
            <a:extLst>
              <a:ext uri="{FF2B5EF4-FFF2-40B4-BE49-F238E27FC236}">
                <a16:creationId xmlns:a16="http://schemas.microsoft.com/office/drawing/2014/main" id="{F80247DD-3B73-2443-B691-D29B642CE513}"/>
              </a:ext>
            </a:extLst>
          </p:cNvPr>
          <p:cNvSpPr/>
          <p:nvPr/>
        </p:nvSpPr>
        <p:spPr bwMode="auto">
          <a:xfrm>
            <a:off x="8092664" y="3654455"/>
            <a:ext cx="312198" cy="352652"/>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600" b="0" i="0" u="none" strike="noStrike" cap="none" normalizeH="0" baseline="0">
                <a:ln>
                  <a:noFill/>
                </a:ln>
                <a:solidFill>
                  <a:schemeClr val="bg1"/>
                </a:solidFill>
                <a:effectLst/>
                <a:cs typeface="Calibri" panose="020F0502020204030204" pitchFamily="34" charset="0"/>
              </a:rPr>
              <a:t>PeerList</a:t>
            </a:r>
            <a:endParaRPr kumimoji="0" lang="fr-FR" sz="500" b="0" i="0" u="none" strike="noStrike" cap="none" normalizeH="0" baseline="0">
              <a:ln>
                <a:noFill/>
              </a:ln>
              <a:solidFill>
                <a:schemeClr val="bg1"/>
              </a:solidFill>
              <a:effectLst/>
              <a:cs typeface="Calibri" panose="020F0502020204030204" pitchFamily="34" charset="0"/>
            </a:endParaRPr>
          </a:p>
        </p:txBody>
      </p:sp>
      <p:sp>
        <p:nvSpPr>
          <p:cNvPr id="29" name="Cylindre 28">
            <a:extLst>
              <a:ext uri="{FF2B5EF4-FFF2-40B4-BE49-F238E27FC236}">
                <a16:creationId xmlns:a16="http://schemas.microsoft.com/office/drawing/2014/main" id="{F80247DD-3B73-2443-B691-D29B642CE513}"/>
              </a:ext>
            </a:extLst>
          </p:cNvPr>
          <p:cNvSpPr/>
          <p:nvPr/>
        </p:nvSpPr>
        <p:spPr bwMode="auto">
          <a:xfrm>
            <a:off x="5711525" y="5142509"/>
            <a:ext cx="312198" cy="352652"/>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600" b="0" i="0" u="none" strike="noStrike" cap="none" normalizeH="0" baseline="0">
                <a:ln>
                  <a:noFill/>
                </a:ln>
                <a:solidFill>
                  <a:schemeClr val="bg1"/>
                </a:solidFill>
                <a:effectLst/>
                <a:cs typeface="Calibri" panose="020F0502020204030204" pitchFamily="34" charset="0"/>
              </a:rPr>
              <a:t>PeerList</a:t>
            </a:r>
            <a:endParaRPr kumimoji="0" lang="fr-FR" sz="500" b="0" i="0" u="none" strike="noStrike" cap="none" normalizeH="0" baseline="0">
              <a:ln>
                <a:noFill/>
              </a:ln>
              <a:solidFill>
                <a:schemeClr val="bg1"/>
              </a:solidFill>
              <a:effectLst/>
              <a:cs typeface="Calibri" panose="020F0502020204030204" pitchFamily="34" charset="0"/>
            </a:endParaRPr>
          </a:p>
        </p:txBody>
      </p:sp>
      <p:cxnSp>
        <p:nvCxnSpPr>
          <p:cNvPr id="33" name="Connecteur droit avec flèche 32"/>
          <p:cNvCxnSpPr/>
          <p:nvPr/>
        </p:nvCxnSpPr>
        <p:spPr>
          <a:xfrm>
            <a:off x="154006" y="1498724"/>
            <a:ext cx="828000" cy="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4" name="ZoneTexte 33"/>
          <p:cNvSpPr txBox="1"/>
          <p:nvPr/>
        </p:nvSpPr>
        <p:spPr>
          <a:xfrm>
            <a:off x="58261" y="1230178"/>
            <a:ext cx="3368519" cy="253916"/>
          </a:xfrm>
          <a:prstGeom prst="rect">
            <a:avLst/>
          </a:prstGeom>
          <a:noFill/>
        </p:spPr>
        <p:txBody>
          <a:bodyPr wrap="square" rtlCol="0">
            <a:spAutoFit/>
          </a:bodyPr>
          <a:lstStyle/>
          <a:p>
            <a:r>
              <a:rPr lang="en-US" sz="1050" b="1">
                <a:solidFill>
                  <a:schemeClr val="accent1"/>
                </a:solidFill>
              </a:rPr>
              <a:t>Client Request (Consensus [224.168.0.1] - Multicast)</a:t>
            </a:r>
          </a:p>
        </p:txBody>
      </p:sp>
      <p:sp>
        <p:nvSpPr>
          <p:cNvPr id="32" name="ZoneTexte 31">
            <a:extLst>
              <a:ext uri="{FF2B5EF4-FFF2-40B4-BE49-F238E27FC236}">
                <a16:creationId xmlns:a16="http://schemas.microsoft.com/office/drawing/2014/main" id="{31ECE9E1-ACEC-674B-B6F6-90DF07557739}"/>
              </a:ext>
            </a:extLst>
          </p:cNvPr>
          <p:cNvSpPr txBox="1"/>
          <p:nvPr/>
        </p:nvSpPr>
        <p:spPr>
          <a:xfrm>
            <a:off x="7723907" y="1170103"/>
            <a:ext cx="651269" cy="276999"/>
          </a:xfrm>
          <a:prstGeom prst="rect">
            <a:avLst/>
          </a:prstGeom>
          <a:noFill/>
        </p:spPr>
        <p:txBody>
          <a:bodyPr wrap="none" rtlCol="0">
            <a:spAutoFit/>
          </a:bodyPr>
          <a:lstStyle/>
          <a:p>
            <a:r>
              <a:rPr lang="fr-FR" sz="1200" i="1"/>
              <a:t>Client 1</a:t>
            </a:r>
          </a:p>
        </p:txBody>
      </p:sp>
      <p:graphicFrame>
        <p:nvGraphicFramePr>
          <p:cNvPr id="38" name="Tableau 37">
            <a:extLst>
              <a:ext uri="{FF2B5EF4-FFF2-40B4-BE49-F238E27FC236}">
                <a16:creationId xmlns:a16="http://schemas.microsoft.com/office/drawing/2014/main" id="{A73C137F-0056-F948-85C6-2CD20082BF59}"/>
              </a:ext>
            </a:extLst>
          </p:cNvPr>
          <p:cNvGraphicFramePr>
            <a:graphicFrameLocks noGrp="1"/>
          </p:cNvGraphicFramePr>
          <p:nvPr>
            <p:extLst>
              <p:ext uri="{D42A27DB-BD31-4B8C-83A1-F6EECF244321}">
                <p14:modId xmlns:p14="http://schemas.microsoft.com/office/powerpoint/2010/main" val="3181511222"/>
              </p:ext>
            </p:extLst>
          </p:nvPr>
        </p:nvGraphicFramePr>
        <p:xfrm>
          <a:off x="2466438" y="2863467"/>
          <a:ext cx="4036916" cy="1219200"/>
        </p:xfrm>
        <a:graphic>
          <a:graphicData uri="http://schemas.openxmlformats.org/drawingml/2006/table">
            <a:tbl>
              <a:tblPr bandRow="1">
                <a:tableStyleId>{8A107856-5554-42FB-B03E-39F5DBC370BA}</a:tableStyleId>
              </a:tblPr>
              <a:tblGrid>
                <a:gridCol w="1009229">
                  <a:extLst>
                    <a:ext uri="{9D8B030D-6E8A-4147-A177-3AD203B41FA5}">
                      <a16:colId xmlns:a16="http://schemas.microsoft.com/office/drawing/2014/main" val="2883376342"/>
                    </a:ext>
                  </a:extLst>
                </a:gridCol>
                <a:gridCol w="1009229">
                  <a:extLst>
                    <a:ext uri="{9D8B030D-6E8A-4147-A177-3AD203B41FA5}">
                      <a16:colId xmlns:a16="http://schemas.microsoft.com/office/drawing/2014/main" val="747367216"/>
                    </a:ext>
                  </a:extLst>
                </a:gridCol>
                <a:gridCol w="1009229">
                  <a:extLst>
                    <a:ext uri="{9D8B030D-6E8A-4147-A177-3AD203B41FA5}">
                      <a16:colId xmlns:a16="http://schemas.microsoft.com/office/drawing/2014/main" val="2551406308"/>
                    </a:ext>
                  </a:extLst>
                </a:gridCol>
                <a:gridCol w="1009229">
                  <a:extLst>
                    <a:ext uri="{9D8B030D-6E8A-4147-A177-3AD203B41FA5}">
                      <a16:colId xmlns:a16="http://schemas.microsoft.com/office/drawing/2014/main" val="1905417852"/>
                    </a:ext>
                  </a:extLst>
                </a:gridCol>
              </a:tblGrid>
              <a:tr h="1264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Peer</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mn-cs"/>
                        </a:rPr>
                        <a:t>Position</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Status</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mn-cs"/>
                        </a:rPr>
                        <a:t>Peer -&gt; Client</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r h="20549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43.637 / 3.840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rgbClr val="00B050"/>
                          </a:solidFill>
                        </a:rPr>
                        <a:t>000000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a:solidFill>
                          <a:schemeClr val="tx1"/>
                        </a:solidFill>
                      </a:endParaRPr>
                    </a:p>
                  </a:txBody>
                  <a:tcPr anchor="ctr"/>
                </a:tc>
                <a:extLst>
                  <a:ext uri="{0D108BD9-81ED-4DB2-BD59-A6C34878D82A}">
                    <a16:rowId xmlns:a16="http://schemas.microsoft.com/office/drawing/2014/main" val="502191102"/>
                  </a:ext>
                </a:extLst>
              </a:tr>
              <a:tr h="20549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44.637 / 4.840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rgbClr val="00B050"/>
                          </a:solidFill>
                        </a:rPr>
                        <a:t>000000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a:solidFill>
                          <a:schemeClr val="tx1"/>
                        </a:solidFill>
                      </a:endParaRPr>
                    </a:p>
                  </a:txBody>
                  <a:tcPr anchor="ctr"/>
                </a:tc>
                <a:extLst>
                  <a:ext uri="{0D108BD9-81ED-4DB2-BD59-A6C34878D82A}">
                    <a16:rowId xmlns:a16="http://schemas.microsoft.com/office/drawing/2014/main" val="3624298721"/>
                  </a:ext>
                </a:extLst>
              </a:tr>
              <a:tr h="20549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192.168.0.102</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45.637 / 5.840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rgbClr val="00B050"/>
                          </a:solidFill>
                        </a:rPr>
                        <a:t>000000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a:solidFill>
                          <a:schemeClr val="tx1"/>
                        </a:solidFill>
                      </a:endParaRPr>
                    </a:p>
                  </a:txBody>
                  <a:tcPr anchor="ctr"/>
                </a:tc>
                <a:extLst>
                  <a:ext uri="{0D108BD9-81ED-4DB2-BD59-A6C34878D82A}">
                    <a16:rowId xmlns:a16="http://schemas.microsoft.com/office/drawing/2014/main" val="1892516687"/>
                  </a:ext>
                </a:extLst>
              </a:tr>
              <a:tr h="20549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46.637 / 6.840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rgbClr val="00B050"/>
                          </a:solidFill>
                        </a:rPr>
                        <a:t>000000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a:solidFill>
                          <a:schemeClr val="tx1"/>
                        </a:solidFill>
                      </a:endParaRPr>
                    </a:p>
                  </a:txBody>
                  <a:tcPr anchor="ctr"/>
                </a:tc>
                <a:extLst>
                  <a:ext uri="{0D108BD9-81ED-4DB2-BD59-A6C34878D82A}">
                    <a16:rowId xmlns:a16="http://schemas.microsoft.com/office/drawing/2014/main" val="1102756966"/>
                  </a:ext>
                </a:extLst>
              </a:tr>
            </a:tbl>
          </a:graphicData>
        </a:graphic>
      </p:graphicFrame>
      <p:graphicFrame>
        <p:nvGraphicFramePr>
          <p:cNvPr id="39" name="Tableau 38">
            <a:extLst>
              <a:ext uri="{FF2B5EF4-FFF2-40B4-BE49-F238E27FC236}">
                <a16:creationId xmlns:a16="http://schemas.microsoft.com/office/drawing/2014/main" id="{EBEEA8F8-8E5B-8E4C-A3C1-E251EC18B49F}"/>
              </a:ext>
            </a:extLst>
          </p:cNvPr>
          <p:cNvGraphicFramePr>
            <a:graphicFrameLocks noGrp="1"/>
          </p:cNvGraphicFramePr>
          <p:nvPr>
            <p:extLst>
              <p:ext uri="{D42A27DB-BD31-4B8C-83A1-F6EECF244321}">
                <p14:modId xmlns:p14="http://schemas.microsoft.com/office/powerpoint/2010/main" val="2446434952"/>
              </p:ext>
            </p:extLst>
          </p:nvPr>
        </p:nvGraphicFramePr>
        <p:xfrm>
          <a:off x="44858" y="4956176"/>
          <a:ext cx="3566079" cy="1551155"/>
        </p:xfrm>
        <a:graphic>
          <a:graphicData uri="http://schemas.openxmlformats.org/drawingml/2006/table">
            <a:tbl>
              <a:tblPr bandRow="1">
                <a:tableStyleId>{8A107856-5554-42FB-B03E-39F5DBC370BA}</a:tableStyleId>
              </a:tblPr>
              <a:tblGrid>
                <a:gridCol w="1188693">
                  <a:extLst>
                    <a:ext uri="{9D8B030D-6E8A-4147-A177-3AD203B41FA5}">
                      <a16:colId xmlns:a16="http://schemas.microsoft.com/office/drawing/2014/main" val="2883376342"/>
                    </a:ext>
                  </a:extLst>
                </a:gridCol>
                <a:gridCol w="1188693">
                  <a:extLst>
                    <a:ext uri="{9D8B030D-6E8A-4147-A177-3AD203B41FA5}">
                      <a16:colId xmlns:a16="http://schemas.microsoft.com/office/drawing/2014/main" val="1719282151"/>
                    </a:ext>
                  </a:extLst>
                </a:gridCol>
                <a:gridCol w="1188693">
                  <a:extLst>
                    <a:ext uri="{9D8B030D-6E8A-4147-A177-3AD203B41FA5}">
                      <a16:colId xmlns:a16="http://schemas.microsoft.com/office/drawing/2014/main" val="4023756382"/>
                    </a:ext>
                  </a:extLst>
                </a:gridCol>
              </a:tblGrid>
              <a:tr h="31023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Peer</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mn-cs"/>
                        </a:rPr>
                        <a:t>Position</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Status</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r h="310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43.637 / 3.840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000000</a:t>
                      </a:r>
                    </a:p>
                  </a:txBody>
                  <a:tcPr anchor="ctr"/>
                </a:tc>
                <a:extLst>
                  <a:ext uri="{0D108BD9-81ED-4DB2-BD59-A6C34878D82A}">
                    <a16:rowId xmlns:a16="http://schemas.microsoft.com/office/drawing/2014/main" val="502191102"/>
                  </a:ext>
                </a:extLst>
              </a:tr>
              <a:tr h="310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44.637 / 4.840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000000</a:t>
                      </a:r>
                    </a:p>
                  </a:txBody>
                  <a:tcPr anchor="ctr"/>
                </a:tc>
                <a:extLst>
                  <a:ext uri="{0D108BD9-81ED-4DB2-BD59-A6C34878D82A}">
                    <a16:rowId xmlns:a16="http://schemas.microsoft.com/office/drawing/2014/main" val="3624298721"/>
                  </a:ext>
                </a:extLst>
              </a:tr>
              <a:tr h="310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192.168.0.102</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45.637 / 5.840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000000</a:t>
                      </a:r>
                    </a:p>
                  </a:txBody>
                  <a:tcPr anchor="ctr"/>
                </a:tc>
                <a:extLst>
                  <a:ext uri="{0D108BD9-81ED-4DB2-BD59-A6C34878D82A}">
                    <a16:rowId xmlns:a16="http://schemas.microsoft.com/office/drawing/2014/main" val="1892516687"/>
                  </a:ext>
                </a:extLst>
              </a:tr>
              <a:tr h="310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46.637 / 6.840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000000</a:t>
                      </a:r>
                    </a:p>
                  </a:txBody>
                  <a:tcPr anchor="ctr"/>
                </a:tc>
                <a:extLst>
                  <a:ext uri="{0D108BD9-81ED-4DB2-BD59-A6C34878D82A}">
                    <a16:rowId xmlns:a16="http://schemas.microsoft.com/office/drawing/2014/main" val="1102756966"/>
                  </a:ext>
                </a:extLst>
              </a:tr>
            </a:tbl>
          </a:graphicData>
        </a:graphic>
      </p:graphicFrame>
      <p:sp>
        <p:nvSpPr>
          <p:cNvPr id="2" name="ZoneTexte 1">
            <a:extLst>
              <a:ext uri="{FF2B5EF4-FFF2-40B4-BE49-F238E27FC236}">
                <a16:creationId xmlns:a16="http://schemas.microsoft.com/office/drawing/2014/main" id="{AACE4EEA-EA3C-5C4B-B4A7-F0AB18E01C57}"/>
              </a:ext>
            </a:extLst>
          </p:cNvPr>
          <p:cNvSpPr txBox="1"/>
          <p:nvPr/>
        </p:nvSpPr>
        <p:spPr>
          <a:xfrm>
            <a:off x="4757723" y="4134279"/>
            <a:ext cx="571118" cy="276999"/>
          </a:xfrm>
          <a:prstGeom prst="rect">
            <a:avLst/>
          </a:prstGeom>
          <a:noFill/>
        </p:spPr>
        <p:txBody>
          <a:bodyPr wrap="none" rtlCol="0">
            <a:spAutoFit/>
          </a:bodyPr>
          <a:lstStyle/>
          <a:p>
            <a:r>
              <a:rPr lang="fr-FR" sz="1200" b="1" i="1">
                <a:solidFill>
                  <a:srgbClr val="00B050"/>
                </a:solidFill>
              </a:rPr>
              <a:t>= Free</a:t>
            </a:r>
          </a:p>
        </p:txBody>
      </p:sp>
      <p:graphicFrame>
        <p:nvGraphicFramePr>
          <p:cNvPr id="40" name="Tableau 39">
            <a:extLst>
              <a:ext uri="{FF2B5EF4-FFF2-40B4-BE49-F238E27FC236}">
                <a16:creationId xmlns:a16="http://schemas.microsoft.com/office/drawing/2014/main" id="{8AF7C1EE-B03E-5144-977B-35FBFF0BE40B}"/>
              </a:ext>
            </a:extLst>
          </p:cNvPr>
          <p:cNvGraphicFramePr>
            <a:graphicFrameLocks noGrp="1"/>
          </p:cNvGraphicFramePr>
          <p:nvPr>
            <p:extLst>
              <p:ext uri="{D42A27DB-BD31-4B8C-83A1-F6EECF244321}">
                <p14:modId xmlns:p14="http://schemas.microsoft.com/office/powerpoint/2010/main" val="1738832180"/>
              </p:ext>
            </p:extLst>
          </p:nvPr>
        </p:nvGraphicFramePr>
        <p:xfrm>
          <a:off x="154004" y="1584421"/>
          <a:ext cx="2734692" cy="487680"/>
        </p:xfrm>
        <a:graphic>
          <a:graphicData uri="http://schemas.openxmlformats.org/drawingml/2006/table">
            <a:tbl>
              <a:tblPr bandRow="1">
                <a:tableStyleId>{8A107856-5554-42FB-B03E-39F5DBC370BA}</a:tableStyleId>
              </a:tblPr>
              <a:tblGrid>
                <a:gridCol w="883190">
                  <a:extLst>
                    <a:ext uri="{9D8B030D-6E8A-4147-A177-3AD203B41FA5}">
                      <a16:colId xmlns:a16="http://schemas.microsoft.com/office/drawing/2014/main" val="1241193054"/>
                    </a:ext>
                  </a:extLst>
                </a:gridCol>
                <a:gridCol w="1034151">
                  <a:extLst>
                    <a:ext uri="{9D8B030D-6E8A-4147-A177-3AD203B41FA5}">
                      <a16:colId xmlns:a16="http://schemas.microsoft.com/office/drawing/2014/main" val="1719282151"/>
                    </a:ext>
                  </a:extLst>
                </a:gridCol>
                <a:gridCol w="817351">
                  <a:extLst>
                    <a:ext uri="{9D8B030D-6E8A-4147-A177-3AD203B41FA5}">
                      <a16:colId xmlns:a16="http://schemas.microsoft.com/office/drawing/2014/main" val="352061179"/>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a:solidFill>
                            <a:schemeClr val="tx1"/>
                          </a:solidFill>
                          <a:latin typeface="+mn-lt"/>
                          <a:cs typeface="Times New Roman" panose="02020603050405020304" pitchFamily="18" charset="0"/>
                        </a:rPr>
                        <a:t>ClientRQST</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mn-cs"/>
                        </a:rPr>
                        <a:t>Position</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Status</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a:solidFill>
                            <a:schemeClr val="tx1"/>
                          </a:solidFill>
                          <a:latin typeface="+mn-lt"/>
                          <a:cs typeface="Times New Roman" panose="02020603050405020304" pitchFamily="18" charset="0"/>
                        </a:rPr>
                        <a:t>ClientRQST</a:t>
                      </a:r>
                      <a:endParaRPr lang="fr-FR" sz="1000" i="1" dirty="0">
                        <a:solidFill>
                          <a:schemeClr val="tx1"/>
                        </a:solidFill>
                        <a:latin typeface="+mn-lt"/>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43.000 / 3.800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mn-lt"/>
                          <a:ea typeface="+mn-ea"/>
                          <a:cs typeface="+mn-cs"/>
                        </a:rPr>
                        <a:t>A2E561</a:t>
                      </a:r>
                    </a:p>
                  </a:txBody>
                  <a:tcPr anchor="ctr"/>
                </a:tc>
                <a:extLst>
                  <a:ext uri="{0D108BD9-81ED-4DB2-BD59-A6C34878D82A}">
                    <a16:rowId xmlns:a16="http://schemas.microsoft.com/office/drawing/2014/main" val="867315618"/>
                  </a:ext>
                </a:extLst>
              </a:tr>
            </a:tbl>
          </a:graphicData>
        </a:graphic>
      </p:graphicFrame>
    </p:spTree>
    <p:extLst>
      <p:ext uri="{BB962C8B-B14F-4D97-AF65-F5344CB8AC3E}">
        <p14:creationId xmlns:p14="http://schemas.microsoft.com/office/powerpoint/2010/main" val="2823428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34400" y="139865"/>
            <a:ext cx="8491926" cy="726939"/>
          </a:xfrm>
        </p:spPr>
        <p:txBody>
          <a:bodyPr>
            <a:normAutofit/>
          </a:bodyPr>
          <a:lstStyle/>
          <a:p>
            <a:pPr algn="r"/>
            <a:r>
              <a:rPr lang="fr-FR" sz="4000"/>
              <a:t>4. Consensus – Find Closest Peers</a:t>
            </a:r>
            <a:endParaRPr lang="fr-FR" sz="4000" dirty="0"/>
          </a:p>
        </p:txBody>
      </p:sp>
      <p:pic>
        <p:nvPicPr>
          <p:cNvPr id="6" name="Image 5">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874759" y="3591764"/>
            <a:ext cx="731684" cy="478034"/>
          </a:xfrm>
          <a:prstGeom prst="rect">
            <a:avLst/>
          </a:prstGeom>
        </p:spPr>
      </p:pic>
      <p:pic>
        <p:nvPicPr>
          <p:cNvPr id="12" name="Image 11">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4806679" y="1427684"/>
            <a:ext cx="731684" cy="478034"/>
          </a:xfrm>
          <a:prstGeom prst="rect">
            <a:avLst/>
          </a:prstGeom>
        </p:spPr>
      </p:pic>
      <p:pic>
        <p:nvPicPr>
          <p:cNvPr id="22" name="Image 21">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4806679" y="5108323"/>
            <a:ext cx="731684" cy="478034"/>
          </a:xfrm>
          <a:prstGeom prst="rect">
            <a:avLst/>
          </a:prstGeom>
        </p:spPr>
      </p:pic>
      <p:pic>
        <p:nvPicPr>
          <p:cNvPr id="24" name="Image 23">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7232800" y="3591764"/>
            <a:ext cx="731684" cy="478034"/>
          </a:xfrm>
          <a:prstGeom prst="rect">
            <a:avLst/>
          </a:prstGeom>
        </p:spPr>
      </p:pic>
      <p:sp>
        <p:nvSpPr>
          <p:cNvPr id="11" name="ZoneTexte 10"/>
          <p:cNvSpPr txBox="1"/>
          <p:nvPr/>
        </p:nvSpPr>
        <p:spPr>
          <a:xfrm>
            <a:off x="4484896" y="1135081"/>
            <a:ext cx="1375250" cy="276999"/>
          </a:xfrm>
          <a:prstGeom prst="rect">
            <a:avLst/>
          </a:prstGeom>
          <a:noFill/>
        </p:spPr>
        <p:txBody>
          <a:bodyPr wrap="square" rtlCol="0">
            <a:spAutoFit/>
          </a:bodyPr>
          <a:lstStyle/>
          <a:p>
            <a:pPr algn="ctr"/>
            <a:r>
              <a:rPr lang="en-US" sz="1200"/>
              <a:t>IP: 192.168.0.101</a:t>
            </a:r>
          </a:p>
        </p:txBody>
      </p:sp>
      <p:sp>
        <p:nvSpPr>
          <p:cNvPr id="13" name="ZoneTexte 12"/>
          <p:cNvSpPr txBox="1"/>
          <p:nvPr/>
        </p:nvSpPr>
        <p:spPr>
          <a:xfrm>
            <a:off x="6911017" y="4054053"/>
            <a:ext cx="1375250" cy="276999"/>
          </a:xfrm>
          <a:prstGeom prst="rect">
            <a:avLst/>
          </a:prstGeom>
          <a:noFill/>
        </p:spPr>
        <p:txBody>
          <a:bodyPr wrap="square" rtlCol="0">
            <a:spAutoFit/>
          </a:bodyPr>
          <a:lstStyle/>
          <a:p>
            <a:pPr algn="ctr"/>
            <a:r>
              <a:rPr lang="en-US" sz="1200"/>
              <a:t>IP: 192.168.0.102</a:t>
            </a:r>
          </a:p>
        </p:txBody>
      </p:sp>
      <p:sp>
        <p:nvSpPr>
          <p:cNvPr id="14" name="ZoneTexte 13"/>
          <p:cNvSpPr txBox="1"/>
          <p:nvPr/>
        </p:nvSpPr>
        <p:spPr>
          <a:xfrm>
            <a:off x="4497758" y="5586357"/>
            <a:ext cx="1375250" cy="276999"/>
          </a:xfrm>
          <a:prstGeom prst="rect">
            <a:avLst/>
          </a:prstGeom>
          <a:noFill/>
        </p:spPr>
        <p:txBody>
          <a:bodyPr wrap="square" rtlCol="0">
            <a:spAutoFit/>
          </a:bodyPr>
          <a:lstStyle/>
          <a:p>
            <a:pPr algn="ctr"/>
            <a:r>
              <a:rPr lang="en-US" sz="1200"/>
              <a:t>IP: 192.168.0.103</a:t>
            </a:r>
          </a:p>
        </p:txBody>
      </p:sp>
      <p:sp>
        <p:nvSpPr>
          <p:cNvPr id="15" name="ZoneTexte 14"/>
          <p:cNvSpPr txBox="1"/>
          <p:nvPr/>
        </p:nvSpPr>
        <p:spPr>
          <a:xfrm>
            <a:off x="552976" y="4054266"/>
            <a:ext cx="1375250" cy="276999"/>
          </a:xfrm>
          <a:prstGeom prst="rect">
            <a:avLst/>
          </a:prstGeom>
          <a:noFill/>
        </p:spPr>
        <p:txBody>
          <a:bodyPr wrap="square" rtlCol="0">
            <a:spAutoFit/>
          </a:bodyPr>
          <a:lstStyle/>
          <a:p>
            <a:pPr algn="ctr"/>
            <a:r>
              <a:rPr lang="en-US" sz="1200"/>
              <a:t>IP: 192.168.0.100</a:t>
            </a:r>
          </a:p>
        </p:txBody>
      </p:sp>
      <p:pic>
        <p:nvPicPr>
          <p:cNvPr id="4" name="Image 3"/>
          <p:cNvPicPr>
            <a:picLocks noChangeAspect="1"/>
          </p:cNvPicPr>
          <p:nvPr/>
        </p:nvPicPr>
        <p:blipFill>
          <a:blip r:embed="rId3"/>
          <a:stretch>
            <a:fillRect/>
          </a:stretch>
        </p:blipFill>
        <p:spPr>
          <a:xfrm>
            <a:off x="7711416" y="1412080"/>
            <a:ext cx="676253" cy="673794"/>
          </a:xfrm>
          <a:prstGeom prst="rect">
            <a:avLst/>
          </a:prstGeom>
        </p:spPr>
      </p:pic>
      <p:sp>
        <p:nvSpPr>
          <p:cNvPr id="23" name="Cylindre 22">
            <a:extLst>
              <a:ext uri="{FF2B5EF4-FFF2-40B4-BE49-F238E27FC236}">
                <a16:creationId xmlns:a16="http://schemas.microsoft.com/office/drawing/2014/main" id="{F80247DD-3B73-2443-B691-D29B642CE513}"/>
              </a:ext>
            </a:extLst>
          </p:cNvPr>
          <p:cNvSpPr/>
          <p:nvPr/>
        </p:nvSpPr>
        <p:spPr bwMode="auto">
          <a:xfrm>
            <a:off x="134400" y="3589254"/>
            <a:ext cx="545277" cy="545025"/>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chemeClr val="bg1"/>
                </a:solidFill>
                <a:effectLst/>
                <a:cs typeface="Calibri" panose="020F0502020204030204" pitchFamily="34" charset="0"/>
              </a:rPr>
              <a:t>PeerList</a:t>
            </a:r>
            <a:endParaRPr kumimoji="0" lang="fr-FR" sz="1100" b="0" i="0" u="none" strike="noStrike" cap="none" normalizeH="0" baseline="0">
              <a:ln>
                <a:noFill/>
              </a:ln>
              <a:solidFill>
                <a:schemeClr val="bg1"/>
              </a:solidFill>
              <a:effectLst/>
              <a:cs typeface="Calibri" panose="020F0502020204030204" pitchFamily="34" charset="0"/>
            </a:endParaRPr>
          </a:p>
        </p:txBody>
      </p:sp>
      <p:sp>
        <p:nvSpPr>
          <p:cNvPr id="25" name="Cylindre 24">
            <a:extLst>
              <a:ext uri="{FF2B5EF4-FFF2-40B4-BE49-F238E27FC236}">
                <a16:creationId xmlns:a16="http://schemas.microsoft.com/office/drawing/2014/main" id="{F80247DD-3B73-2443-B691-D29B642CE513}"/>
              </a:ext>
            </a:extLst>
          </p:cNvPr>
          <p:cNvSpPr/>
          <p:nvPr/>
        </p:nvSpPr>
        <p:spPr bwMode="auto">
          <a:xfrm>
            <a:off x="5715224" y="1490375"/>
            <a:ext cx="312198" cy="352652"/>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600" b="0" i="0" u="none" strike="noStrike" cap="none" normalizeH="0" baseline="0">
                <a:ln>
                  <a:noFill/>
                </a:ln>
                <a:solidFill>
                  <a:schemeClr val="bg1"/>
                </a:solidFill>
                <a:effectLst/>
                <a:cs typeface="Calibri" panose="020F0502020204030204" pitchFamily="34" charset="0"/>
              </a:rPr>
              <a:t>PeerList</a:t>
            </a:r>
            <a:endParaRPr kumimoji="0" lang="fr-FR" sz="500" b="0" i="0" u="none" strike="noStrike" cap="none" normalizeH="0" baseline="0">
              <a:ln>
                <a:noFill/>
              </a:ln>
              <a:solidFill>
                <a:schemeClr val="bg1"/>
              </a:solidFill>
              <a:effectLst/>
              <a:cs typeface="Calibri" panose="020F0502020204030204" pitchFamily="34" charset="0"/>
            </a:endParaRPr>
          </a:p>
        </p:txBody>
      </p:sp>
      <p:cxnSp>
        <p:nvCxnSpPr>
          <p:cNvPr id="26" name="Connecteur droit 25"/>
          <p:cNvCxnSpPr/>
          <p:nvPr/>
        </p:nvCxnSpPr>
        <p:spPr>
          <a:xfrm flipH="1" flipV="1">
            <a:off x="512065" y="4214165"/>
            <a:ext cx="482802" cy="687019"/>
          </a:xfrm>
          <a:prstGeom prst="line">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7" name="Connecteur droit 26"/>
          <p:cNvCxnSpPr/>
          <p:nvPr/>
        </p:nvCxnSpPr>
        <p:spPr>
          <a:xfrm flipH="1">
            <a:off x="155918" y="4221480"/>
            <a:ext cx="202528" cy="679704"/>
          </a:xfrm>
          <a:prstGeom prst="line">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8" name="Cylindre 27">
            <a:extLst>
              <a:ext uri="{FF2B5EF4-FFF2-40B4-BE49-F238E27FC236}">
                <a16:creationId xmlns:a16="http://schemas.microsoft.com/office/drawing/2014/main" id="{F80247DD-3B73-2443-B691-D29B642CE513}"/>
              </a:ext>
            </a:extLst>
          </p:cNvPr>
          <p:cNvSpPr/>
          <p:nvPr/>
        </p:nvSpPr>
        <p:spPr bwMode="auto">
          <a:xfrm>
            <a:off x="8092664" y="3654455"/>
            <a:ext cx="312198" cy="352652"/>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600" b="0" i="0" u="none" strike="noStrike" cap="none" normalizeH="0" baseline="0">
                <a:ln>
                  <a:noFill/>
                </a:ln>
                <a:solidFill>
                  <a:schemeClr val="bg1"/>
                </a:solidFill>
                <a:effectLst/>
                <a:cs typeface="Calibri" panose="020F0502020204030204" pitchFamily="34" charset="0"/>
              </a:rPr>
              <a:t>PeerList</a:t>
            </a:r>
            <a:endParaRPr kumimoji="0" lang="fr-FR" sz="500" b="0" i="0" u="none" strike="noStrike" cap="none" normalizeH="0" baseline="0">
              <a:ln>
                <a:noFill/>
              </a:ln>
              <a:solidFill>
                <a:schemeClr val="bg1"/>
              </a:solidFill>
              <a:effectLst/>
              <a:cs typeface="Calibri" panose="020F0502020204030204" pitchFamily="34" charset="0"/>
            </a:endParaRPr>
          </a:p>
        </p:txBody>
      </p:sp>
      <p:sp>
        <p:nvSpPr>
          <p:cNvPr id="29" name="Cylindre 28">
            <a:extLst>
              <a:ext uri="{FF2B5EF4-FFF2-40B4-BE49-F238E27FC236}">
                <a16:creationId xmlns:a16="http://schemas.microsoft.com/office/drawing/2014/main" id="{F80247DD-3B73-2443-B691-D29B642CE513}"/>
              </a:ext>
            </a:extLst>
          </p:cNvPr>
          <p:cNvSpPr/>
          <p:nvPr/>
        </p:nvSpPr>
        <p:spPr bwMode="auto">
          <a:xfrm>
            <a:off x="5711525" y="5142509"/>
            <a:ext cx="312198" cy="352652"/>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600" b="0" i="0" u="none" strike="noStrike" cap="none" normalizeH="0" baseline="0">
                <a:ln>
                  <a:noFill/>
                </a:ln>
                <a:solidFill>
                  <a:schemeClr val="bg1"/>
                </a:solidFill>
                <a:effectLst/>
                <a:cs typeface="Calibri" panose="020F0502020204030204" pitchFamily="34" charset="0"/>
              </a:rPr>
              <a:t>PeerList</a:t>
            </a:r>
            <a:endParaRPr kumimoji="0" lang="fr-FR" sz="500" b="0" i="0" u="none" strike="noStrike" cap="none" normalizeH="0" baseline="0">
              <a:ln>
                <a:noFill/>
              </a:ln>
              <a:solidFill>
                <a:schemeClr val="bg1"/>
              </a:solidFill>
              <a:effectLst/>
              <a:cs typeface="Calibri" panose="020F0502020204030204" pitchFamily="34" charset="0"/>
            </a:endParaRPr>
          </a:p>
        </p:txBody>
      </p:sp>
      <p:cxnSp>
        <p:nvCxnSpPr>
          <p:cNvPr id="33" name="Connecteur droit avec flèche 32"/>
          <p:cNvCxnSpPr/>
          <p:nvPr/>
        </p:nvCxnSpPr>
        <p:spPr>
          <a:xfrm>
            <a:off x="154006" y="1498724"/>
            <a:ext cx="828000" cy="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4" name="ZoneTexte 33"/>
          <p:cNvSpPr txBox="1"/>
          <p:nvPr/>
        </p:nvSpPr>
        <p:spPr>
          <a:xfrm>
            <a:off x="58261" y="1230178"/>
            <a:ext cx="3368519" cy="253916"/>
          </a:xfrm>
          <a:prstGeom prst="rect">
            <a:avLst/>
          </a:prstGeom>
          <a:noFill/>
        </p:spPr>
        <p:txBody>
          <a:bodyPr wrap="square" rtlCol="0">
            <a:spAutoFit/>
          </a:bodyPr>
          <a:lstStyle/>
          <a:p>
            <a:r>
              <a:rPr lang="en-US" sz="1050" b="1">
                <a:solidFill>
                  <a:schemeClr val="accent1"/>
                </a:solidFill>
              </a:rPr>
              <a:t>Client Request (Consensus [224.168.0.1] - Multicast)</a:t>
            </a:r>
          </a:p>
        </p:txBody>
      </p:sp>
      <p:sp>
        <p:nvSpPr>
          <p:cNvPr id="32" name="ZoneTexte 31">
            <a:extLst>
              <a:ext uri="{FF2B5EF4-FFF2-40B4-BE49-F238E27FC236}">
                <a16:creationId xmlns:a16="http://schemas.microsoft.com/office/drawing/2014/main" id="{31ECE9E1-ACEC-674B-B6F6-90DF07557739}"/>
              </a:ext>
            </a:extLst>
          </p:cNvPr>
          <p:cNvSpPr txBox="1"/>
          <p:nvPr/>
        </p:nvSpPr>
        <p:spPr>
          <a:xfrm>
            <a:off x="7723907" y="1170103"/>
            <a:ext cx="651269" cy="276999"/>
          </a:xfrm>
          <a:prstGeom prst="rect">
            <a:avLst/>
          </a:prstGeom>
          <a:noFill/>
        </p:spPr>
        <p:txBody>
          <a:bodyPr wrap="none" rtlCol="0">
            <a:spAutoFit/>
          </a:bodyPr>
          <a:lstStyle/>
          <a:p>
            <a:r>
              <a:rPr lang="fr-FR" sz="1200" i="1"/>
              <a:t>Client 1</a:t>
            </a:r>
          </a:p>
        </p:txBody>
      </p:sp>
      <p:graphicFrame>
        <p:nvGraphicFramePr>
          <p:cNvPr id="38" name="Tableau 37">
            <a:extLst>
              <a:ext uri="{FF2B5EF4-FFF2-40B4-BE49-F238E27FC236}">
                <a16:creationId xmlns:a16="http://schemas.microsoft.com/office/drawing/2014/main" id="{A73C137F-0056-F948-85C6-2CD20082BF59}"/>
              </a:ext>
            </a:extLst>
          </p:cNvPr>
          <p:cNvGraphicFramePr>
            <a:graphicFrameLocks noGrp="1"/>
          </p:cNvGraphicFramePr>
          <p:nvPr>
            <p:extLst>
              <p:ext uri="{D42A27DB-BD31-4B8C-83A1-F6EECF244321}">
                <p14:modId xmlns:p14="http://schemas.microsoft.com/office/powerpoint/2010/main" val="3395335197"/>
              </p:ext>
            </p:extLst>
          </p:nvPr>
        </p:nvGraphicFramePr>
        <p:xfrm>
          <a:off x="2466438" y="2863467"/>
          <a:ext cx="4036916" cy="1219200"/>
        </p:xfrm>
        <a:graphic>
          <a:graphicData uri="http://schemas.openxmlformats.org/drawingml/2006/table">
            <a:tbl>
              <a:tblPr bandRow="1">
                <a:tableStyleId>{8A107856-5554-42FB-B03E-39F5DBC370BA}</a:tableStyleId>
              </a:tblPr>
              <a:tblGrid>
                <a:gridCol w="1009229">
                  <a:extLst>
                    <a:ext uri="{9D8B030D-6E8A-4147-A177-3AD203B41FA5}">
                      <a16:colId xmlns:a16="http://schemas.microsoft.com/office/drawing/2014/main" val="2883376342"/>
                    </a:ext>
                  </a:extLst>
                </a:gridCol>
                <a:gridCol w="1009229">
                  <a:extLst>
                    <a:ext uri="{9D8B030D-6E8A-4147-A177-3AD203B41FA5}">
                      <a16:colId xmlns:a16="http://schemas.microsoft.com/office/drawing/2014/main" val="747367216"/>
                    </a:ext>
                  </a:extLst>
                </a:gridCol>
                <a:gridCol w="1009229">
                  <a:extLst>
                    <a:ext uri="{9D8B030D-6E8A-4147-A177-3AD203B41FA5}">
                      <a16:colId xmlns:a16="http://schemas.microsoft.com/office/drawing/2014/main" val="2551406308"/>
                    </a:ext>
                  </a:extLst>
                </a:gridCol>
                <a:gridCol w="1009229">
                  <a:extLst>
                    <a:ext uri="{9D8B030D-6E8A-4147-A177-3AD203B41FA5}">
                      <a16:colId xmlns:a16="http://schemas.microsoft.com/office/drawing/2014/main" val="1905417852"/>
                    </a:ext>
                  </a:extLst>
                </a:gridCol>
              </a:tblGrid>
              <a:tr h="1264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Peer</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mn-cs"/>
                        </a:rPr>
                        <a:t>Position</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Status</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mn-cs"/>
                        </a:rPr>
                        <a:t>Peer -&gt; Client</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r h="20549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43.637 / 3.840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rgbClr val="00B050"/>
                          </a:solidFill>
                        </a:rPr>
                        <a:t>000000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rgbClr val="00B050"/>
                          </a:solidFill>
                        </a:rPr>
                        <a:t>0.637 / 0.040</a:t>
                      </a:r>
                    </a:p>
                  </a:txBody>
                  <a:tcPr anchor="ctr"/>
                </a:tc>
                <a:extLst>
                  <a:ext uri="{0D108BD9-81ED-4DB2-BD59-A6C34878D82A}">
                    <a16:rowId xmlns:a16="http://schemas.microsoft.com/office/drawing/2014/main" val="502191102"/>
                  </a:ext>
                </a:extLst>
              </a:tr>
              <a:tr h="20549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44.637 / 4.840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rgbClr val="00B050"/>
                          </a:solidFill>
                        </a:rPr>
                        <a:t>000000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chemeClr val="tx1"/>
                          </a:solidFill>
                        </a:rPr>
                        <a:t>1.637 / 1.04</a:t>
                      </a:r>
                    </a:p>
                  </a:txBody>
                  <a:tcPr anchor="ctr"/>
                </a:tc>
                <a:extLst>
                  <a:ext uri="{0D108BD9-81ED-4DB2-BD59-A6C34878D82A}">
                    <a16:rowId xmlns:a16="http://schemas.microsoft.com/office/drawing/2014/main" val="3624298721"/>
                  </a:ext>
                </a:extLst>
              </a:tr>
              <a:tr h="20549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192.168.0.102</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45.637 / 5.840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rgbClr val="00B050"/>
                          </a:solidFill>
                        </a:rPr>
                        <a:t>000000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chemeClr val="tx1"/>
                          </a:solidFill>
                        </a:rPr>
                        <a:t>2.637 / 2.04</a:t>
                      </a:r>
                    </a:p>
                  </a:txBody>
                  <a:tcPr anchor="ctr"/>
                </a:tc>
                <a:extLst>
                  <a:ext uri="{0D108BD9-81ED-4DB2-BD59-A6C34878D82A}">
                    <a16:rowId xmlns:a16="http://schemas.microsoft.com/office/drawing/2014/main" val="1892516687"/>
                  </a:ext>
                </a:extLst>
              </a:tr>
              <a:tr h="20549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46.637 / 6.840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rgbClr val="00B050"/>
                          </a:solidFill>
                        </a:rPr>
                        <a:t>000000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chemeClr val="tx1"/>
                          </a:solidFill>
                        </a:rPr>
                        <a:t>3.637 / 3.04</a:t>
                      </a:r>
                    </a:p>
                  </a:txBody>
                  <a:tcPr anchor="ctr"/>
                </a:tc>
                <a:extLst>
                  <a:ext uri="{0D108BD9-81ED-4DB2-BD59-A6C34878D82A}">
                    <a16:rowId xmlns:a16="http://schemas.microsoft.com/office/drawing/2014/main" val="1102756966"/>
                  </a:ext>
                </a:extLst>
              </a:tr>
            </a:tbl>
          </a:graphicData>
        </a:graphic>
      </p:graphicFrame>
      <p:graphicFrame>
        <p:nvGraphicFramePr>
          <p:cNvPr id="39" name="Tableau 38">
            <a:extLst>
              <a:ext uri="{FF2B5EF4-FFF2-40B4-BE49-F238E27FC236}">
                <a16:creationId xmlns:a16="http://schemas.microsoft.com/office/drawing/2014/main" id="{EBEEA8F8-8E5B-8E4C-A3C1-E251EC18B49F}"/>
              </a:ext>
            </a:extLst>
          </p:cNvPr>
          <p:cNvGraphicFramePr>
            <a:graphicFrameLocks noGrp="1"/>
          </p:cNvGraphicFramePr>
          <p:nvPr/>
        </p:nvGraphicFramePr>
        <p:xfrm>
          <a:off x="44858" y="4956176"/>
          <a:ext cx="3566079" cy="1551155"/>
        </p:xfrm>
        <a:graphic>
          <a:graphicData uri="http://schemas.openxmlformats.org/drawingml/2006/table">
            <a:tbl>
              <a:tblPr bandRow="1">
                <a:tableStyleId>{8A107856-5554-42FB-B03E-39F5DBC370BA}</a:tableStyleId>
              </a:tblPr>
              <a:tblGrid>
                <a:gridCol w="1188693">
                  <a:extLst>
                    <a:ext uri="{9D8B030D-6E8A-4147-A177-3AD203B41FA5}">
                      <a16:colId xmlns:a16="http://schemas.microsoft.com/office/drawing/2014/main" val="2883376342"/>
                    </a:ext>
                  </a:extLst>
                </a:gridCol>
                <a:gridCol w="1188693">
                  <a:extLst>
                    <a:ext uri="{9D8B030D-6E8A-4147-A177-3AD203B41FA5}">
                      <a16:colId xmlns:a16="http://schemas.microsoft.com/office/drawing/2014/main" val="1719282151"/>
                    </a:ext>
                  </a:extLst>
                </a:gridCol>
                <a:gridCol w="1188693">
                  <a:extLst>
                    <a:ext uri="{9D8B030D-6E8A-4147-A177-3AD203B41FA5}">
                      <a16:colId xmlns:a16="http://schemas.microsoft.com/office/drawing/2014/main" val="4023756382"/>
                    </a:ext>
                  </a:extLst>
                </a:gridCol>
              </a:tblGrid>
              <a:tr h="31023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Peer</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mn-cs"/>
                        </a:rPr>
                        <a:t>Position</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Status</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r h="310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43.637 / 3.840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000000</a:t>
                      </a:r>
                    </a:p>
                  </a:txBody>
                  <a:tcPr anchor="ctr"/>
                </a:tc>
                <a:extLst>
                  <a:ext uri="{0D108BD9-81ED-4DB2-BD59-A6C34878D82A}">
                    <a16:rowId xmlns:a16="http://schemas.microsoft.com/office/drawing/2014/main" val="502191102"/>
                  </a:ext>
                </a:extLst>
              </a:tr>
              <a:tr h="310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44.637 / 4.840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000000</a:t>
                      </a:r>
                    </a:p>
                  </a:txBody>
                  <a:tcPr anchor="ctr"/>
                </a:tc>
                <a:extLst>
                  <a:ext uri="{0D108BD9-81ED-4DB2-BD59-A6C34878D82A}">
                    <a16:rowId xmlns:a16="http://schemas.microsoft.com/office/drawing/2014/main" val="3624298721"/>
                  </a:ext>
                </a:extLst>
              </a:tr>
              <a:tr h="310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192.168.0.102</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45.637 / 5.840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000000</a:t>
                      </a:r>
                    </a:p>
                  </a:txBody>
                  <a:tcPr anchor="ctr"/>
                </a:tc>
                <a:extLst>
                  <a:ext uri="{0D108BD9-81ED-4DB2-BD59-A6C34878D82A}">
                    <a16:rowId xmlns:a16="http://schemas.microsoft.com/office/drawing/2014/main" val="1892516687"/>
                  </a:ext>
                </a:extLst>
              </a:tr>
              <a:tr h="310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46.637 / 6.840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000000</a:t>
                      </a:r>
                    </a:p>
                  </a:txBody>
                  <a:tcPr anchor="ctr"/>
                </a:tc>
                <a:extLst>
                  <a:ext uri="{0D108BD9-81ED-4DB2-BD59-A6C34878D82A}">
                    <a16:rowId xmlns:a16="http://schemas.microsoft.com/office/drawing/2014/main" val="1102756966"/>
                  </a:ext>
                </a:extLst>
              </a:tr>
            </a:tbl>
          </a:graphicData>
        </a:graphic>
      </p:graphicFrame>
      <p:sp>
        <p:nvSpPr>
          <p:cNvPr id="2" name="ZoneTexte 1">
            <a:extLst>
              <a:ext uri="{FF2B5EF4-FFF2-40B4-BE49-F238E27FC236}">
                <a16:creationId xmlns:a16="http://schemas.microsoft.com/office/drawing/2014/main" id="{AACE4EEA-EA3C-5C4B-B4A7-F0AB18E01C57}"/>
              </a:ext>
            </a:extLst>
          </p:cNvPr>
          <p:cNvSpPr txBox="1"/>
          <p:nvPr/>
        </p:nvSpPr>
        <p:spPr>
          <a:xfrm>
            <a:off x="4757723" y="4134279"/>
            <a:ext cx="571118" cy="276999"/>
          </a:xfrm>
          <a:prstGeom prst="rect">
            <a:avLst/>
          </a:prstGeom>
          <a:noFill/>
        </p:spPr>
        <p:txBody>
          <a:bodyPr wrap="none" rtlCol="0">
            <a:spAutoFit/>
          </a:bodyPr>
          <a:lstStyle/>
          <a:p>
            <a:r>
              <a:rPr lang="fr-FR" sz="1200" b="1" i="1">
                <a:solidFill>
                  <a:srgbClr val="00B050"/>
                </a:solidFill>
              </a:rPr>
              <a:t>= Free</a:t>
            </a:r>
          </a:p>
        </p:txBody>
      </p:sp>
      <p:graphicFrame>
        <p:nvGraphicFramePr>
          <p:cNvPr id="31" name="Tableau 30">
            <a:extLst>
              <a:ext uri="{FF2B5EF4-FFF2-40B4-BE49-F238E27FC236}">
                <a16:creationId xmlns:a16="http://schemas.microsoft.com/office/drawing/2014/main" id="{DA24CF72-FF16-3A4E-847C-AEE47FC3D548}"/>
              </a:ext>
            </a:extLst>
          </p:cNvPr>
          <p:cNvGraphicFramePr>
            <a:graphicFrameLocks noGrp="1"/>
          </p:cNvGraphicFramePr>
          <p:nvPr>
            <p:extLst>
              <p:ext uri="{D42A27DB-BD31-4B8C-83A1-F6EECF244321}">
                <p14:modId xmlns:p14="http://schemas.microsoft.com/office/powerpoint/2010/main" val="3086611899"/>
              </p:ext>
            </p:extLst>
          </p:nvPr>
        </p:nvGraphicFramePr>
        <p:xfrm>
          <a:off x="154004" y="1584421"/>
          <a:ext cx="2734692" cy="487680"/>
        </p:xfrm>
        <a:graphic>
          <a:graphicData uri="http://schemas.openxmlformats.org/drawingml/2006/table">
            <a:tbl>
              <a:tblPr bandRow="1">
                <a:tableStyleId>{8A107856-5554-42FB-B03E-39F5DBC370BA}</a:tableStyleId>
              </a:tblPr>
              <a:tblGrid>
                <a:gridCol w="883190">
                  <a:extLst>
                    <a:ext uri="{9D8B030D-6E8A-4147-A177-3AD203B41FA5}">
                      <a16:colId xmlns:a16="http://schemas.microsoft.com/office/drawing/2014/main" val="1241193054"/>
                    </a:ext>
                  </a:extLst>
                </a:gridCol>
                <a:gridCol w="1034151">
                  <a:extLst>
                    <a:ext uri="{9D8B030D-6E8A-4147-A177-3AD203B41FA5}">
                      <a16:colId xmlns:a16="http://schemas.microsoft.com/office/drawing/2014/main" val="1719282151"/>
                    </a:ext>
                  </a:extLst>
                </a:gridCol>
                <a:gridCol w="817351">
                  <a:extLst>
                    <a:ext uri="{9D8B030D-6E8A-4147-A177-3AD203B41FA5}">
                      <a16:colId xmlns:a16="http://schemas.microsoft.com/office/drawing/2014/main" val="352061179"/>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a:solidFill>
                            <a:schemeClr val="tx1"/>
                          </a:solidFill>
                          <a:latin typeface="+mn-lt"/>
                          <a:cs typeface="Times New Roman" panose="02020603050405020304" pitchFamily="18" charset="0"/>
                        </a:rPr>
                        <a:t>ClientRQST</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mn-cs"/>
                        </a:rPr>
                        <a:t>Position</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Status</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a:solidFill>
                            <a:schemeClr val="tx1"/>
                          </a:solidFill>
                          <a:latin typeface="+mn-lt"/>
                          <a:cs typeface="Times New Roman" panose="02020603050405020304" pitchFamily="18" charset="0"/>
                        </a:rPr>
                        <a:t>ClientRQST</a:t>
                      </a:r>
                      <a:endParaRPr lang="fr-FR" sz="1000" i="1" dirty="0">
                        <a:solidFill>
                          <a:schemeClr val="tx1"/>
                        </a:solidFill>
                        <a:latin typeface="+mn-lt"/>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43.000 / 3.800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mn-lt"/>
                          <a:ea typeface="+mn-ea"/>
                          <a:cs typeface="+mn-cs"/>
                        </a:rPr>
                        <a:t>A2E561</a:t>
                      </a:r>
                    </a:p>
                  </a:txBody>
                  <a:tcPr anchor="ctr"/>
                </a:tc>
                <a:extLst>
                  <a:ext uri="{0D108BD9-81ED-4DB2-BD59-A6C34878D82A}">
                    <a16:rowId xmlns:a16="http://schemas.microsoft.com/office/drawing/2014/main" val="867315618"/>
                  </a:ext>
                </a:extLst>
              </a:tr>
            </a:tbl>
          </a:graphicData>
        </a:graphic>
      </p:graphicFrame>
      <p:sp>
        <p:nvSpPr>
          <p:cNvPr id="30" name="ZoneTexte 29">
            <a:extLst>
              <a:ext uri="{FF2B5EF4-FFF2-40B4-BE49-F238E27FC236}">
                <a16:creationId xmlns:a16="http://schemas.microsoft.com/office/drawing/2014/main" id="{AACE4EEA-EA3C-5C4B-B4A7-F0AB18E01C57}"/>
              </a:ext>
            </a:extLst>
          </p:cNvPr>
          <p:cNvSpPr txBox="1"/>
          <p:nvPr/>
        </p:nvSpPr>
        <p:spPr>
          <a:xfrm>
            <a:off x="5691082" y="4134279"/>
            <a:ext cx="633315" cy="276999"/>
          </a:xfrm>
          <a:prstGeom prst="rect">
            <a:avLst/>
          </a:prstGeom>
          <a:noFill/>
        </p:spPr>
        <p:txBody>
          <a:bodyPr wrap="none" rtlCol="0">
            <a:spAutoFit/>
          </a:bodyPr>
          <a:lstStyle/>
          <a:p>
            <a:r>
              <a:rPr lang="fr-FR" sz="1200" b="1" i="1">
                <a:solidFill>
                  <a:srgbClr val="00B050"/>
                </a:solidFill>
              </a:rPr>
              <a:t>Closest</a:t>
            </a:r>
          </a:p>
        </p:txBody>
      </p:sp>
    </p:spTree>
    <p:extLst>
      <p:ext uri="{BB962C8B-B14F-4D97-AF65-F5344CB8AC3E}">
        <p14:creationId xmlns:p14="http://schemas.microsoft.com/office/powerpoint/2010/main" val="28277760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34400" y="139865"/>
            <a:ext cx="8491926" cy="726939"/>
          </a:xfrm>
        </p:spPr>
        <p:txBody>
          <a:bodyPr>
            <a:normAutofit/>
          </a:bodyPr>
          <a:lstStyle/>
          <a:p>
            <a:pPr algn="r"/>
            <a:r>
              <a:rPr lang="fr-FR" sz="4000"/>
              <a:t>4. Consensus – Send New Peer Info</a:t>
            </a:r>
            <a:endParaRPr lang="fr-FR" sz="4000" dirty="0"/>
          </a:p>
        </p:txBody>
      </p:sp>
      <p:pic>
        <p:nvPicPr>
          <p:cNvPr id="6" name="Image 5">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874759" y="3591764"/>
            <a:ext cx="731684" cy="478034"/>
          </a:xfrm>
          <a:prstGeom prst="rect">
            <a:avLst/>
          </a:prstGeom>
        </p:spPr>
      </p:pic>
      <p:pic>
        <p:nvPicPr>
          <p:cNvPr id="12" name="Image 11">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4806679" y="1427684"/>
            <a:ext cx="731684" cy="478034"/>
          </a:xfrm>
          <a:prstGeom prst="rect">
            <a:avLst/>
          </a:prstGeom>
        </p:spPr>
      </p:pic>
      <p:pic>
        <p:nvPicPr>
          <p:cNvPr id="22" name="Image 21">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4806679" y="5108323"/>
            <a:ext cx="731684" cy="478034"/>
          </a:xfrm>
          <a:prstGeom prst="rect">
            <a:avLst/>
          </a:prstGeom>
        </p:spPr>
      </p:pic>
      <p:pic>
        <p:nvPicPr>
          <p:cNvPr id="24" name="Image 23">
            <a:extLst>
              <a:ext uri="{FF2B5EF4-FFF2-40B4-BE49-F238E27FC236}">
                <a16:creationId xmlns:a16="http://schemas.microsoft.com/office/drawing/2014/main" id="{0AB0157D-A7E0-EF4D-9E31-FEE4BBCA13C8}"/>
              </a:ext>
            </a:extLst>
          </p:cNvPr>
          <p:cNvPicPr>
            <a:picLocks noChangeAspect="1"/>
          </p:cNvPicPr>
          <p:nvPr/>
        </p:nvPicPr>
        <p:blipFill>
          <a:blip r:embed="rId2"/>
          <a:stretch>
            <a:fillRect/>
          </a:stretch>
        </p:blipFill>
        <p:spPr>
          <a:xfrm>
            <a:off x="7232800" y="3591764"/>
            <a:ext cx="731684" cy="478034"/>
          </a:xfrm>
          <a:prstGeom prst="rect">
            <a:avLst/>
          </a:prstGeom>
        </p:spPr>
      </p:pic>
      <p:sp>
        <p:nvSpPr>
          <p:cNvPr id="11" name="ZoneTexte 10"/>
          <p:cNvSpPr txBox="1"/>
          <p:nvPr/>
        </p:nvSpPr>
        <p:spPr>
          <a:xfrm>
            <a:off x="4484896" y="1135081"/>
            <a:ext cx="1375250" cy="276999"/>
          </a:xfrm>
          <a:prstGeom prst="rect">
            <a:avLst/>
          </a:prstGeom>
          <a:noFill/>
        </p:spPr>
        <p:txBody>
          <a:bodyPr wrap="square" rtlCol="0">
            <a:spAutoFit/>
          </a:bodyPr>
          <a:lstStyle/>
          <a:p>
            <a:pPr algn="ctr"/>
            <a:r>
              <a:rPr lang="en-US" sz="1200"/>
              <a:t>IP: 192.168.0.101</a:t>
            </a:r>
          </a:p>
        </p:txBody>
      </p:sp>
      <p:sp>
        <p:nvSpPr>
          <p:cNvPr id="13" name="ZoneTexte 12"/>
          <p:cNvSpPr txBox="1"/>
          <p:nvPr/>
        </p:nvSpPr>
        <p:spPr>
          <a:xfrm>
            <a:off x="6911017" y="4054053"/>
            <a:ext cx="1375250" cy="276999"/>
          </a:xfrm>
          <a:prstGeom prst="rect">
            <a:avLst/>
          </a:prstGeom>
          <a:noFill/>
        </p:spPr>
        <p:txBody>
          <a:bodyPr wrap="square" rtlCol="0">
            <a:spAutoFit/>
          </a:bodyPr>
          <a:lstStyle/>
          <a:p>
            <a:pPr algn="ctr"/>
            <a:r>
              <a:rPr lang="en-US" sz="1200"/>
              <a:t>IP: 192.168.0.102</a:t>
            </a:r>
          </a:p>
        </p:txBody>
      </p:sp>
      <p:sp>
        <p:nvSpPr>
          <p:cNvPr id="14" name="ZoneTexte 13"/>
          <p:cNvSpPr txBox="1"/>
          <p:nvPr/>
        </p:nvSpPr>
        <p:spPr>
          <a:xfrm>
            <a:off x="4497758" y="5586357"/>
            <a:ext cx="1375250" cy="276999"/>
          </a:xfrm>
          <a:prstGeom prst="rect">
            <a:avLst/>
          </a:prstGeom>
          <a:noFill/>
        </p:spPr>
        <p:txBody>
          <a:bodyPr wrap="square" rtlCol="0">
            <a:spAutoFit/>
          </a:bodyPr>
          <a:lstStyle/>
          <a:p>
            <a:pPr algn="ctr"/>
            <a:r>
              <a:rPr lang="en-US" sz="1200"/>
              <a:t>IP: 192.168.0.103</a:t>
            </a:r>
          </a:p>
        </p:txBody>
      </p:sp>
      <p:sp>
        <p:nvSpPr>
          <p:cNvPr id="15" name="ZoneTexte 14"/>
          <p:cNvSpPr txBox="1"/>
          <p:nvPr/>
        </p:nvSpPr>
        <p:spPr>
          <a:xfrm>
            <a:off x="552976" y="4054266"/>
            <a:ext cx="1375250" cy="276999"/>
          </a:xfrm>
          <a:prstGeom prst="rect">
            <a:avLst/>
          </a:prstGeom>
          <a:noFill/>
        </p:spPr>
        <p:txBody>
          <a:bodyPr wrap="square" rtlCol="0">
            <a:spAutoFit/>
          </a:bodyPr>
          <a:lstStyle/>
          <a:p>
            <a:pPr algn="ctr"/>
            <a:r>
              <a:rPr lang="en-US" sz="1200"/>
              <a:t>IP: 192.168.0.100</a:t>
            </a:r>
          </a:p>
        </p:txBody>
      </p:sp>
      <p:pic>
        <p:nvPicPr>
          <p:cNvPr id="4" name="Image 3"/>
          <p:cNvPicPr>
            <a:picLocks noChangeAspect="1"/>
          </p:cNvPicPr>
          <p:nvPr/>
        </p:nvPicPr>
        <p:blipFill>
          <a:blip r:embed="rId3"/>
          <a:stretch>
            <a:fillRect/>
          </a:stretch>
        </p:blipFill>
        <p:spPr>
          <a:xfrm>
            <a:off x="7711416" y="1412080"/>
            <a:ext cx="676253" cy="673794"/>
          </a:xfrm>
          <a:prstGeom prst="rect">
            <a:avLst/>
          </a:prstGeom>
        </p:spPr>
      </p:pic>
      <p:sp>
        <p:nvSpPr>
          <p:cNvPr id="23" name="Cylindre 22">
            <a:extLst>
              <a:ext uri="{FF2B5EF4-FFF2-40B4-BE49-F238E27FC236}">
                <a16:creationId xmlns:a16="http://schemas.microsoft.com/office/drawing/2014/main" id="{F80247DD-3B73-2443-B691-D29B642CE513}"/>
              </a:ext>
            </a:extLst>
          </p:cNvPr>
          <p:cNvSpPr/>
          <p:nvPr/>
        </p:nvSpPr>
        <p:spPr bwMode="auto">
          <a:xfrm>
            <a:off x="134400" y="3589254"/>
            <a:ext cx="545277" cy="545025"/>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chemeClr val="bg1"/>
                </a:solidFill>
                <a:effectLst/>
                <a:cs typeface="Calibri" panose="020F0502020204030204" pitchFamily="34" charset="0"/>
              </a:rPr>
              <a:t>PeerList</a:t>
            </a:r>
            <a:endParaRPr kumimoji="0" lang="fr-FR" sz="1100" b="0" i="0" u="none" strike="noStrike" cap="none" normalizeH="0" baseline="0">
              <a:ln>
                <a:noFill/>
              </a:ln>
              <a:solidFill>
                <a:schemeClr val="bg1"/>
              </a:solidFill>
              <a:effectLst/>
              <a:cs typeface="Calibri" panose="020F0502020204030204" pitchFamily="34" charset="0"/>
            </a:endParaRPr>
          </a:p>
        </p:txBody>
      </p:sp>
      <p:sp>
        <p:nvSpPr>
          <p:cNvPr id="25" name="Cylindre 24">
            <a:extLst>
              <a:ext uri="{FF2B5EF4-FFF2-40B4-BE49-F238E27FC236}">
                <a16:creationId xmlns:a16="http://schemas.microsoft.com/office/drawing/2014/main" id="{F80247DD-3B73-2443-B691-D29B642CE513}"/>
              </a:ext>
            </a:extLst>
          </p:cNvPr>
          <p:cNvSpPr/>
          <p:nvPr/>
        </p:nvSpPr>
        <p:spPr bwMode="auto">
          <a:xfrm>
            <a:off x="5715224" y="1490375"/>
            <a:ext cx="312198" cy="352652"/>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600" b="0" i="0" u="none" strike="noStrike" cap="none" normalizeH="0" baseline="0">
                <a:ln>
                  <a:noFill/>
                </a:ln>
                <a:solidFill>
                  <a:schemeClr val="bg1"/>
                </a:solidFill>
                <a:effectLst/>
                <a:cs typeface="Calibri" panose="020F0502020204030204" pitchFamily="34" charset="0"/>
              </a:rPr>
              <a:t>PeerList</a:t>
            </a:r>
            <a:endParaRPr kumimoji="0" lang="fr-FR" sz="500" b="0" i="0" u="none" strike="noStrike" cap="none" normalizeH="0" baseline="0">
              <a:ln>
                <a:noFill/>
              </a:ln>
              <a:solidFill>
                <a:schemeClr val="bg1"/>
              </a:solidFill>
              <a:effectLst/>
              <a:cs typeface="Calibri" panose="020F0502020204030204" pitchFamily="34" charset="0"/>
            </a:endParaRPr>
          </a:p>
        </p:txBody>
      </p:sp>
      <p:sp>
        <p:nvSpPr>
          <p:cNvPr id="28" name="Cylindre 27">
            <a:extLst>
              <a:ext uri="{FF2B5EF4-FFF2-40B4-BE49-F238E27FC236}">
                <a16:creationId xmlns:a16="http://schemas.microsoft.com/office/drawing/2014/main" id="{F80247DD-3B73-2443-B691-D29B642CE513}"/>
              </a:ext>
            </a:extLst>
          </p:cNvPr>
          <p:cNvSpPr/>
          <p:nvPr/>
        </p:nvSpPr>
        <p:spPr bwMode="auto">
          <a:xfrm>
            <a:off x="8092664" y="3654455"/>
            <a:ext cx="312198" cy="352652"/>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600" b="0" i="0" u="none" strike="noStrike" cap="none" normalizeH="0" baseline="0">
                <a:ln>
                  <a:noFill/>
                </a:ln>
                <a:solidFill>
                  <a:schemeClr val="bg1"/>
                </a:solidFill>
                <a:effectLst/>
                <a:cs typeface="Calibri" panose="020F0502020204030204" pitchFamily="34" charset="0"/>
              </a:rPr>
              <a:t>PeerList</a:t>
            </a:r>
            <a:endParaRPr kumimoji="0" lang="fr-FR" sz="500" b="0" i="0" u="none" strike="noStrike" cap="none" normalizeH="0" baseline="0">
              <a:ln>
                <a:noFill/>
              </a:ln>
              <a:solidFill>
                <a:schemeClr val="bg1"/>
              </a:solidFill>
              <a:effectLst/>
              <a:cs typeface="Calibri" panose="020F0502020204030204" pitchFamily="34" charset="0"/>
            </a:endParaRPr>
          </a:p>
        </p:txBody>
      </p:sp>
      <p:sp>
        <p:nvSpPr>
          <p:cNvPr id="29" name="Cylindre 28">
            <a:extLst>
              <a:ext uri="{FF2B5EF4-FFF2-40B4-BE49-F238E27FC236}">
                <a16:creationId xmlns:a16="http://schemas.microsoft.com/office/drawing/2014/main" id="{F80247DD-3B73-2443-B691-D29B642CE513}"/>
              </a:ext>
            </a:extLst>
          </p:cNvPr>
          <p:cNvSpPr/>
          <p:nvPr/>
        </p:nvSpPr>
        <p:spPr bwMode="auto">
          <a:xfrm>
            <a:off x="5711525" y="5142509"/>
            <a:ext cx="312198" cy="352652"/>
          </a:xfrm>
          <a:prstGeom prst="can">
            <a:avLst/>
          </a:prstGeom>
          <a:solidFill>
            <a:srgbClr val="FF453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600" b="0" i="0" u="none" strike="noStrike" cap="none" normalizeH="0" baseline="0">
                <a:ln>
                  <a:noFill/>
                </a:ln>
                <a:solidFill>
                  <a:schemeClr val="bg1"/>
                </a:solidFill>
                <a:effectLst/>
                <a:cs typeface="Calibri" panose="020F0502020204030204" pitchFamily="34" charset="0"/>
              </a:rPr>
              <a:t>PeerList</a:t>
            </a:r>
            <a:endParaRPr kumimoji="0" lang="fr-FR" sz="500" b="0" i="0" u="none" strike="noStrike" cap="none" normalizeH="0" baseline="0">
              <a:ln>
                <a:noFill/>
              </a:ln>
              <a:solidFill>
                <a:schemeClr val="bg1"/>
              </a:solidFill>
              <a:effectLst/>
              <a:cs typeface="Calibri" panose="020F0502020204030204" pitchFamily="34" charset="0"/>
            </a:endParaRPr>
          </a:p>
        </p:txBody>
      </p:sp>
      <p:cxnSp>
        <p:nvCxnSpPr>
          <p:cNvPr id="37" name="Connecteur droit avec flèche 36"/>
          <p:cNvCxnSpPr>
            <a:cxnSpLocks/>
          </p:cNvCxnSpPr>
          <p:nvPr/>
        </p:nvCxnSpPr>
        <p:spPr>
          <a:xfrm flipV="1">
            <a:off x="1606443" y="1905718"/>
            <a:ext cx="3566078" cy="1925063"/>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8" name="Connecteur droit avec flèche 37"/>
          <p:cNvCxnSpPr>
            <a:cxnSpLocks/>
          </p:cNvCxnSpPr>
          <p:nvPr/>
        </p:nvCxnSpPr>
        <p:spPr>
          <a:xfrm>
            <a:off x="1606443" y="3830781"/>
            <a:ext cx="5626357" cy="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9" name="Connecteur droit avec flèche 38">
            <a:extLst>
              <a:ext uri="{FF2B5EF4-FFF2-40B4-BE49-F238E27FC236}">
                <a16:creationId xmlns:a16="http://schemas.microsoft.com/office/drawing/2014/main" id="{2357E685-5A05-114E-8B33-3C46DA687CB6}"/>
              </a:ext>
            </a:extLst>
          </p:cNvPr>
          <p:cNvCxnSpPr>
            <a:cxnSpLocks/>
          </p:cNvCxnSpPr>
          <p:nvPr/>
        </p:nvCxnSpPr>
        <p:spPr>
          <a:xfrm>
            <a:off x="1606443" y="3830781"/>
            <a:ext cx="3566078" cy="1277542"/>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8" name="Connecteur droit avec flèche 47"/>
          <p:cNvCxnSpPr>
            <a:cxnSpLocks/>
          </p:cNvCxnSpPr>
          <p:nvPr/>
        </p:nvCxnSpPr>
        <p:spPr>
          <a:xfrm flipV="1">
            <a:off x="1606443" y="2085874"/>
            <a:ext cx="6443100" cy="1744907"/>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2" name="Connecteur droit avec flèche 31">
            <a:extLst>
              <a:ext uri="{FF2B5EF4-FFF2-40B4-BE49-F238E27FC236}">
                <a16:creationId xmlns:a16="http://schemas.microsoft.com/office/drawing/2014/main" id="{D243629C-66B9-DF4A-9AD3-8B112A59283B}"/>
              </a:ext>
            </a:extLst>
          </p:cNvPr>
          <p:cNvCxnSpPr/>
          <p:nvPr/>
        </p:nvCxnSpPr>
        <p:spPr>
          <a:xfrm>
            <a:off x="154006" y="1498724"/>
            <a:ext cx="828000" cy="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5" name="ZoneTexte 34">
            <a:extLst>
              <a:ext uri="{FF2B5EF4-FFF2-40B4-BE49-F238E27FC236}">
                <a16:creationId xmlns:a16="http://schemas.microsoft.com/office/drawing/2014/main" id="{450392E0-DF55-0B47-AA8D-BCF3C37EDA5A}"/>
              </a:ext>
            </a:extLst>
          </p:cNvPr>
          <p:cNvSpPr txBox="1"/>
          <p:nvPr/>
        </p:nvSpPr>
        <p:spPr>
          <a:xfrm>
            <a:off x="58261" y="1230178"/>
            <a:ext cx="3368519" cy="253916"/>
          </a:xfrm>
          <a:prstGeom prst="rect">
            <a:avLst/>
          </a:prstGeom>
          <a:noFill/>
        </p:spPr>
        <p:txBody>
          <a:bodyPr wrap="square" rtlCol="0">
            <a:spAutoFit/>
          </a:bodyPr>
          <a:lstStyle/>
          <a:p>
            <a:r>
              <a:rPr lang="en-US" sz="1050" b="1">
                <a:solidFill>
                  <a:schemeClr val="accent1"/>
                </a:solidFill>
              </a:rPr>
              <a:t>Client Request (Consensus [224.168.0.1] - Multicast)</a:t>
            </a:r>
          </a:p>
        </p:txBody>
      </p:sp>
      <p:graphicFrame>
        <p:nvGraphicFramePr>
          <p:cNvPr id="43" name="Tableau 42">
            <a:extLst>
              <a:ext uri="{FF2B5EF4-FFF2-40B4-BE49-F238E27FC236}">
                <a16:creationId xmlns:a16="http://schemas.microsoft.com/office/drawing/2014/main" id="{A71AAE1C-5397-C840-B40B-098F61794FAE}"/>
              </a:ext>
            </a:extLst>
          </p:cNvPr>
          <p:cNvGraphicFramePr>
            <a:graphicFrameLocks noGrp="1"/>
          </p:cNvGraphicFramePr>
          <p:nvPr>
            <p:extLst>
              <p:ext uri="{D42A27DB-BD31-4B8C-83A1-F6EECF244321}">
                <p14:modId xmlns:p14="http://schemas.microsoft.com/office/powerpoint/2010/main" val="17205957"/>
              </p:ext>
            </p:extLst>
          </p:nvPr>
        </p:nvGraphicFramePr>
        <p:xfrm>
          <a:off x="154004" y="1584421"/>
          <a:ext cx="2734692" cy="487680"/>
        </p:xfrm>
        <a:graphic>
          <a:graphicData uri="http://schemas.openxmlformats.org/drawingml/2006/table">
            <a:tbl>
              <a:tblPr bandRow="1">
                <a:tableStyleId>{8A107856-5554-42FB-B03E-39F5DBC370BA}</a:tableStyleId>
              </a:tblPr>
              <a:tblGrid>
                <a:gridCol w="883190">
                  <a:extLst>
                    <a:ext uri="{9D8B030D-6E8A-4147-A177-3AD203B41FA5}">
                      <a16:colId xmlns:a16="http://schemas.microsoft.com/office/drawing/2014/main" val="1241193054"/>
                    </a:ext>
                  </a:extLst>
                </a:gridCol>
                <a:gridCol w="1034151">
                  <a:extLst>
                    <a:ext uri="{9D8B030D-6E8A-4147-A177-3AD203B41FA5}">
                      <a16:colId xmlns:a16="http://schemas.microsoft.com/office/drawing/2014/main" val="1719282151"/>
                    </a:ext>
                  </a:extLst>
                </a:gridCol>
                <a:gridCol w="817351">
                  <a:extLst>
                    <a:ext uri="{9D8B030D-6E8A-4147-A177-3AD203B41FA5}">
                      <a16:colId xmlns:a16="http://schemas.microsoft.com/office/drawing/2014/main" val="352061179"/>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a:solidFill>
                            <a:schemeClr val="tx1"/>
                          </a:solidFill>
                          <a:latin typeface="+mn-lt"/>
                          <a:cs typeface="Times New Roman" panose="02020603050405020304" pitchFamily="18" charset="0"/>
                        </a:rPr>
                        <a:t>ClientRQST</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mn-cs"/>
                        </a:rPr>
                        <a:t>Position</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Status</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a:solidFill>
                            <a:schemeClr val="tx1"/>
                          </a:solidFill>
                          <a:latin typeface="+mn-lt"/>
                          <a:cs typeface="Times New Roman" panose="02020603050405020304" pitchFamily="18" charset="0"/>
                        </a:rPr>
                        <a:t>ClientRQST</a:t>
                      </a:r>
                      <a:endParaRPr lang="fr-FR" sz="1000" i="1" dirty="0">
                        <a:solidFill>
                          <a:schemeClr val="tx1"/>
                        </a:solidFill>
                        <a:latin typeface="+mn-lt"/>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43.000 / 3.800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mn-lt"/>
                          <a:ea typeface="+mn-ea"/>
                          <a:cs typeface="+mn-cs"/>
                        </a:rPr>
                        <a:t>A2E561</a:t>
                      </a:r>
                    </a:p>
                  </a:txBody>
                  <a:tcPr anchor="ctr"/>
                </a:tc>
                <a:extLst>
                  <a:ext uri="{0D108BD9-81ED-4DB2-BD59-A6C34878D82A}">
                    <a16:rowId xmlns:a16="http://schemas.microsoft.com/office/drawing/2014/main" val="867315618"/>
                  </a:ext>
                </a:extLst>
              </a:tr>
            </a:tbl>
          </a:graphicData>
        </a:graphic>
      </p:graphicFrame>
      <p:graphicFrame>
        <p:nvGraphicFramePr>
          <p:cNvPr id="58" name="Tableau 57">
            <a:extLst>
              <a:ext uri="{FF2B5EF4-FFF2-40B4-BE49-F238E27FC236}">
                <a16:creationId xmlns:a16="http://schemas.microsoft.com/office/drawing/2014/main" id="{31E04046-E8D4-0D47-BD2C-C2157B9AC25E}"/>
              </a:ext>
            </a:extLst>
          </p:cNvPr>
          <p:cNvGraphicFramePr>
            <a:graphicFrameLocks noGrp="1"/>
          </p:cNvGraphicFramePr>
          <p:nvPr>
            <p:extLst>
              <p:ext uri="{D42A27DB-BD31-4B8C-83A1-F6EECF244321}">
                <p14:modId xmlns:p14="http://schemas.microsoft.com/office/powerpoint/2010/main" val="3444728950"/>
              </p:ext>
            </p:extLst>
          </p:nvPr>
        </p:nvGraphicFramePr>
        <p:xfrm>
          <a:off x="163906" y="2514260"/>
          <a:ext cx="2724790" cy="487680"/>
        </p:xfrm>
        <a:graphic>
          <a:graphicData uri="http://schemas.openxmlformats.org/drawingml/2006/table">
            <a:tbl>
              <a:tblPr bandRow="1">
                <a:tableStyleId>{8A107856-5554-42FB-B03E-39F5DBC370BA}</a:tableStyleId>
              </a:tblPr>
              <a:tblGrid>
                <a:gridCol w="775782">
                  <a:extLst>
                    <a:ext uri="{9D8B030D-6E8A-4147-A177-3AD203B41FA5}">
                      <a16:colId xmlns:a16="http://schemas.microsoft.com/office/drawing/2014/main" val="1241193054"/>
                    </a:ext>
                  </a:extLst>
                </a:gridCol>
                <a:gridCol w="1051860">
                  <a:extLst>
                    <a:ext uri="{9D8B030D-6E8A-4147-A177-3AD203B41FA5}">
                      <a16:colId xmlns:a16="http://schemas.microsoft.com/office/drawing/2014/main" val="1719282151"/>
                    </a:ext>
                  </a:extLst>
                </a:gridCol>
                <a:gridCol w="897148">
                  <a:extLst>
                    <a:ext uri="{9D8B030D-6E8A-4147-A177-3AD203B41FA5}">
                      <a16:colId xmlns:a16="http://schemas.microsoft.com/office/drawing/2014/main" val="2682537159"/>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a:solidFill>
                            <a:schemeClr val="tx1"/>
                          </a:solidFill>
                          <a:latin typeface="+mn-lt"/>
                          <a:cs typeface="Times New Roman" panose="02020603050405020304" pitchFamily="18" charset="0"/>
                        </a:rPr>
                        <a:t>PeerInfo</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mn-cs"/>
                        </a:rPr>
                        <a:t>Position</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Status</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a:solidFill>
                            <a:schemeClr val="tx1"/>
                          </a:solidFill>
                          <a:latin typeface="+mn-lt"/>
                          <a:cs typeface="Times New Roman" panose="02020603050405020304" pitchFamily="18" charset="0"/>
                        </a:rPr>
                        <a:t>PeerInfo</a:t>
                      </a:r>
                      <a:endParaRPr lang="fr-FR" sz="1000" i="1" dirty="0">
                        <a:solidFill>
                          <a:schemeClr val="tx1"/>
                        </a:solidFill>
                        <a:latin typeface="+mn-lt"/>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43.637 / 3.840</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B050"/>
                          </a:solidFill>
                          <a:effectLst/>
                          <a:uLnTx/>
                          <a:uFillTx/>
                          <a:latin typeface="+mn-lt"/>
                          <a:ea typeface="+mn-ea"/>
                          <a:cs typeface="+mn-cs"/>
                        </a:rPr>
                        <a:t>A2E561</a:t>
                      </a:r>
                      <a:endParaRPr lang="fr-FR" sz="1000" b="1" dirty="0">
                        <a:solidFill>
                          <a:srgbClr val="00B050"/>
                        </a:solidFill>
                        <a:latin typeface="+mn-lt"/>
                        <a:cs typeface="Times New Roman" panose="02020603050405020304" pitchFamily="18" charset="0"/>
                      </a:endParaRPr>
                    </a:p>
                  </a:txBody>
                  <a:tcPr anchor="ctr"/>
                </a:tc>
                <a:extLst>
                  <a:ext uri="{0D108BD9-81ED-4DB2-BD59-A6C34878D82A}">
                    <a16:rowId xmlns:a16="http://schemas.microsoft.com/office/drawing/2014/main" val="3222824553"/>
                  </a:ext>
                </a:extLst>
              </a:tr>
            </a:tbl>
          </a:graphicData>
        </a:graphic>
      </p:graphicFrame>
      <p:sp>
        <p:nvSpPr>
          <p:cNvPr id="59" name="ZoneTexte 58">
            <a:extLst>
              <a:ext uri="{FF2B5EF4-FFF2-40B4-BE49-F238E27FC236}">
                <a16:creationId xmlns:a16="http://schemas.microsoft.com/office/drawing/2014/main" id="{CDFA430E-D9BA-BD45-882C-08E75D5FB8DF}"/>
              </a:ext>
            </a:extLst>
          </p:cNvPr>
          <p:cNvSpPr txBox="1"/>
          <p:nvPr/>
        </p:nvSpPr>
        <p:spPr>
          <a:xfrm>
            <a:off x="68160" y="2160017"/>
            <a:ext cx="3444957" cy="253916"/>
          </a:xfrm>
          <a:prstGeom prst="rect">
            <a:avLst/>
          </a:prstGeom>
          <a:noFill/>
        </p:spPr>
        <p:txBody>
          <a:bodyPr wrap="square" rtlCol="0">
            <a:spAutoFit/>
          </a:bodyPr>
          <a:lstStyle/>
          <a:p>
            <a:r>
              <a:rPr lang="en-US" sz="1050" b="1">
                <a:solidFill>
                  <a:schemeClr val="accent1"/>
                </a:solidFill>
              </a:rPr>
              <a:t>Peer Info (Consensus [224.168.0.1] - Multicast)</a:t>
            </a:r>
          </a:p>
        </p:txBody>
      </p:sp>
      <p:cxnSp>
        <p:nvCxnSpPr>
          <p:cNvPr id="60" name="Connecteur droit avec flèche 59">
            <a:extLst>
              <a:ext uri="{FF2B5EF4-FFF2-40B4-BE49-F238E27FC236}">
                <a16:creationId xmlns:a16="http://schemas.microsoft.com/office/drawing/2014/main" id="{C3758AD3-DA97-9F4B-97D2-988FB8D4A6A9}"/>
              </a:ext>
            </a:extLst>
          </p:cNvPr>
          <p:cNvCxnSpPr/>
          <p:nvPr/>
        </p:nvCxnSpPr>
        <p:spPr>
          <a:xfrm>
            <a:off x="163905" y="2428563"/>
            <a:ext cx="828000" cy="0"/>
          </a:xfrm>
          <a:prstGeom prst="straightConnector1">
            <a:avLst/>
          </a:prstGeom>
          <a:ln>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1" name="Connecteur droit 60">
            <a:extLst>
              <a:ext uri="{FF2B5EF4-FFF2-40B4-BE49-F238E27FC236}">
                <a16:creationId xmlns:a16="http://schemas.microsoft.com/office/drawing/2014/main" id="{01E8CE5D-2A5B-D64C-9D49-93DB93726E4D}"/>
              </a:ext>
            </a:extLst>
          </p:cNvPr>
          <p:cNvCxnSpPr/>
          <p:nvPr/>
        </p:nvCxnSpPr>
        <p:spPr>
          <a:xfrm flipH="1" flipV="1">
            <a:off x="512065" y="4214165"/>
            <a:ext cx="482802" cy="687019"/>
          </a:xfrm>
          <a:prstGeom prst="line">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62" name="Connecteur droit 61">
            <a:extLst>
              <a:ext uri="{FF2B5EF4-FFF2-40B4-BE49-F238E27FC236}">
                <a16:creationId xmlns:a16="http://schemas.microsoft.com/office/drawing/2014/main" id="{179C426F-C43C-E44B-BAA3-967F82A1BF58}"/>
              </a:ext>
            </a:extLst>
          </p:cNvPr>
          <p:cNvCxnSpPr/>
          <p:nvPr/>
        </p:nvCxnSpPr>
        <p:spPr>
          <a:xfrm flipH="1">
            <a:off x="155918" y="4221480"/>
            <a:ext cx="202528" cy="679704"/>
          </a:xfrm>
          <a:prstGeom prst="line">
            <a:avLst/>
          </a:prstGeom>
          <a:ln w="9525">
            <a:solidFill>
              <a:schemeClr val="tx1"/>
            </a:solidFill>
            <a:prstDash val="sysDash"/>
          </a:ln>
        </p:spPr>
        <p:style>
          <a:lnRef idx="2">
            <a:schemeClr val="accent1"/>
          </a:lnRef>
          <a:fillRef idx="0">
            <a:schemeClr val="accent1"/>
          </a:fillRef>
          <a:effectRef idx="1">
            <a:schemeClr val="accent1"/>
          </a:effectRef>
          <a:fontRef idx="minor">
            <a:schemeClr val="tx1"/>
          </a:fontRef>
        </p:style>
      </p:cxnSp>
      <p:graphicFrame>
        <p:nvGraphicFramePr>
          <p:cNvPr id="63" name="Tableau 62">
            <a:extLst>
              <a:ext uri="{FF2B5EF4-FFF2-40B4-BE49-F238E27FC236}">
                <a16:creationId xmlns:a16="http://schemas.microsoft.com/office/drawing/2014/main" id="{D43849EF-6935-5A4B-9913-75CED4124A12}"/>
              </a:ext>
            </a:extLst>
          </p:cNvPr>
          <p:cNvGraphicFramePr>
            <a:graphicFrameLocks noGrp="1"/>
          </p:cNvGraphicFramePr>
          <p:nvPr>
            <p:extLst>
              <p:ext uri="{D42A27DB-BD31-4B8C-83A1-F6EECF244321}">
                <p14:modId xmlns:p14="http://schemas.microsoft.com/office/powerpoint/2010/main" val="993267244"/>
              </p:ext>
            </p:extLst>
          </p:nvPr>
        </p:nvGraphicFramePr>
        <p:xfrm>
          <a:off x="44858" y="4956176"/>
          <a:ext cx="3566079" cy="1551155"/>
        </p:xfrm>
        <a:graphic>
          <a:graphicData uri="http://schemas.openxmlformats.org/drawingml/2006/table">
            <a:tbl>
              <a:tblPr bandRow="1">
                <a:tableStyleId>{8A107856-5554-42FB-B03E-39F5DBC370BA}</a:tableStyleId>
              </a:tblPr>
              <a:tblGrid>
                <a:gridCol w="1188693">
                  <a:extLst>
                    <a:ext uri="{9D8B030D-6E8A-4147-A177-3AD203B41FA5}">
                      <a16:colId xmlns:a16="http://schemas.microsoft.com/office/drawing/2014/main" val="2883376342"/>
                    </a:ext>
                  </a:extLst>
                </a:gridCol>
                <a:gridCol w="1188693">
                  <a:extLst>
                    <a:ext uri="{9D8B030D-6E8A-4147-A177-3AD203B41FA5}">
                      <a16:colId xmlns:a16="http://schemas.microsoft.com/office/drawing/2014/main" val="1719282151"/>
                    </a:ext>
                  </a:extLst>
                </a:gridCol>
                <a:gridCol w="1188693">
                  <a:extLst>
                    <a:ext uri="{9D8B030D-6E8A-4147-A177-3AD203B41FA5}">
                      <a16:colId xmlns:a16="http://schemas.microsoft.com/office/drawing/2014/main" val="4023756382"/>
                    </a:ext>
                  </a:extLst>
                </a:gridCol>
              </a:tblGrid>
              <a:tr h="31023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Peer</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mn-cs"/>
                        </a:rPr>
                        <a:t>Position</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a:solidFill>
                            <a:schemeClr val="tx1"/>
                          </a:solidFill>
                          <a:latin typeface="+mn-lt"/>
                          <a:cs typeface="Times New Roman" panose="02020603050405020304" pitchFamily="18" charset="0"/>
                        </a:rPr>
                        <a:t>Status</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r h="310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43.637 / 3.840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B050"/>
                          </a:solidFill>
                          <a:effectLst/>
                          <a:uLnTx/>
                          <a:uFillTx/>
                          <a:latin typeface="+mn-lt"/>
                          <a:ea typeface="+mn-ea"/>
                          <a:cs typeface="+mn-cs"/>
                        </a:rPr>
                        <a:t>A2E561</a:t>
                      </a:r>
                      <a:endParaRPr lang="en-US" sz="1000" b="1">
                        <a:solidFill>
                          <a:srgbClr val="00B050"/>
                        </a:solidFill>
                      </a:endParaRPr>
                    </a:p>
                  </a:txBody>
                  <a:tcPr anchor="ctr"/>
                </a:tc>
                <a:extLst>
                  <a:ext uri="{0D108BD9-81ED-4DB2-BD59-A6C34878D82A}">
                    <a16:rowId xmlns:a16="http://schemas.microsoft.com/office/drawing/2014/main" val="502191102"/>
                  </a:ext>
                </a:extLst>
              </a:tr>
              <a:tr h="310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44.637 / 4.840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000000</a:t>
                      </a:r>
                    </a:p>
                  </a:txBody>
                  <a:tcPr anchor="ctr"/>
                </a:tc>
                <a:extLst>
                  <a:ext uri="{0D108BD9-81ED-4DB2-BD59-A6C34878D82A}">
                    <a16:rowId xmlns:a16="http://schemas.microsoft.com/office/drawing/2014/main" val="3624298721"/>
                  </a:ext>
                </a:extLst>
              </a:tr>
              <a:tr h="310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192.168.0.102</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45.637 / 5.840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000000</a:t>
                      </a:r>
                    </a:p>
                  </a:txBody>
                  <a:tcPr anchor="ctr"/>
                </a:tc>
                <a:extLst>
                  <a:ext uri="{0D108BD9-81ED-4DB2-BD59-A6C34878D82A}">
                    <a16:rowId xmlns:a16="http://schemas.microsoft.com/office/drawing/2014/main" val="1892516687"/>
                  </a:ext>
                </a:extLst>
              </a:tr>
              <a:tr h="310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t>192.168.0.103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a:ea typeface="+mn-ea"/>
                          <a:cs typeface="+mn-cs"/>
                        </a:rPr>
                        <a:t>46.637 / 6.840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000000</a:t>
                      </a:r>
                    </a:p>
                  </a:txBody>
                  <a:tcPr anchor="ctr"/>
                </a:tc>
                <a:extLst>
                  <a:ext uri="{0D108BD9-81ED-4DB2-BD59-A6C34878D82A}">
                    <a16:rowId xmlns:a16="http://schemas.microsoft.com/office/drawing/2014/main" val="1102756966"/>
                  </a:ext>
                </a:extLst>
              </a:tr>
            </a:tbl>
          </a:graphicData>
        </a:graphic>
      </p:graphicFrame>
      <p:sp>
        <p:nvSpPr>
          <p:cNvPr id="64" name="ZoneTexte 63">
            <a:extLst>
              <a:ext uri="{FF2B5EF4-FFF2-40B4-BE49-F238E27FC236}">
                <a16:creationId xmlns:a16="http://schemas.microsoft.com/office/drawing/2014/main" id="{77D1A4C6-D7EF-374D-B6BE-B6B246409E61}"/>
              </a:ext>
            </a:extLst>
          </p:cNvPr>
          <p:cNvSpPr txBox="1"/>
          <p:nvPr/>
        </p:nvSpPr>
        <p:spPr>
          <a:xfrm>
            <a:off x="7723907" y="1170103"/>
            <a:ext cx="651269" cy="276999"/>
          </a:xfrm>
          <a:prstGeom prst="rect">
            <a:avLst/>
          </a:prstGeom>
          <a:noFill/>
        </p:spPr>
        <p:txBody>
          <a:bodyPr wrap="none" rtlCol="0">
            <a:spAutoFit/>
          </a:bodyPr>
          <a:lstStyle/>
          <a:p>
            <a:r>
              <a:rPr lang="fr-FR" sz="1200" i="1"/>
              <a:t>Client 1</a:t>
            </a:r>
          </a:p>
        </p:txBody>
      </p:sp>
    </p:spTree>
    <p:extLst>
      <p:ext uri="{BB962C8B-B14F-4D97-AF65-F5344CB8AC3E}">
        <p14:creationId xmlns:p14="http://schemas.microsoft.com/office/powerpoint/2010/main" val="28034762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34400" y="139865"/>
            <a:ext cx="8491926" cy="726939"/>
          </a:xfrm>
        </p:spPr>
        <p:txBody>
          <a:bodyPr>
            <a:normAutofit/>
          </a:bodyPr>
          <a:lstStyle/>
          <a:p>
            <a:pPr algn="r"/>
            <a:r>
              <a:rPr lang="fr-FR" sz="4000"/>
              <a:t>Relaying Protocols</a:t>
            </a:r>
            <a:endParaRPr lang="fr-FR" sz="4000" dirty="0"/>
          </a:p>
        </p:txBody>
      </p:sp>
      <p:pic>
        <p:nvPicPr>
          <p:cNvPr id="3" name="Image 2"/>
          <p:cNvPicPr>
            <a:picLocks noChangeAspect="1"/>
          </p:cNvPicPr>
          <p:nvPr/>
        </p:nvPicPr>
        <p:blipFill>
          <a:blip r:embed="rId2"/>
          <a:stretch>
            <a:fillRect/>
          </a:stretch>
        </p:blipFill>
        <p:spPr>
          <a:xfrm>
            <a:off x="390905" y="1731168"/>
            <a:ext cx="3314700" cy="1771650"/>
          </a:xfrm>
          <a:prstGeom prst="rect">
            <a:avLst/>
          </a:prstGeom>
        </p:spPr>
      </p:pic>
      <p:sp>
        <p:nvSpPr>
          <p:cNvPr id="9" name="Rectangle 4"/>
          <p:cNvSpPr>
            <a:spLocks noChangeArrowheads="1"/>
          </p:cNvSpPr>
          <p:nvPr/>
        </p:nvSpPr>
        <p:spPr bwMode="auto">
          <a:xfrm>
            <a:off x="1324050" y="1289740"/>
            <a:ext cx="217993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sudo apt-get install ifstat</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4"/>
          <p:cNvSpPr>
            <a:spLocks noChangeArrowheads="1"/>
          </p:cNvSpPr>
          <p:nvPr/>
        </p:nvSpPr>
        <p:spPr bwMode="auto">
          <a:xfrm>
            <a:off x="4893258" y="1412850"/>
            <a:ext cx="395142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a:latin typeface="Arial Unicode MS"/>
              </a:rPr>
              <a:t>i</a:t>
            </a:r>
            <a:r>
              <a:rPr kumimoji="0" lang="en-US" altLang="en-US" sz="1000" b="0" i="0" u="none" strike="noStrike" cap="none" normalizeH="0" baseline="0">
                <a:ln>
                  <a:noFill/>
                </a:ln>
                <a:solidFill>
                  <a:schemeClr val="tx1"/>
                </a:solidFill>
                <a:effectLst/>
                <a:latin typeface="Arial Unicode MS"/>
              </a:rPr>
              <a:t>wconfig (wireless only, can change configuration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Image 9"/>
          <p:cNvPicPr>
            <a:picLocks noChangeAspect="1"/>
          </p:cNvPicPr>
          <p:nvPr/>
        </p:nvPicPr>
        <p:blipFill>
          <a:blip r:embed="rId3"/>
          <a:stretch>
            <a:fillRect/>
          </a:stretch>
        </p:blipFill>
        <p:spPr>
          <a:xfrm>
            <a:off x="4587620" y="1829632"/>
            <a:ext cx="3831184" cy="1231452"/>
          </a:xfrm>
          <a:prstGeom prst="rect">
            <a:avLst/>
          </a:prstGeom>
        </p:spPr>
      </p:pic>
      <p:pic>
        <p:nvPicPr>
          <p:cNvPr id="13" name="Image 12"/>
          <p:cNvPicPr>
            <a:picLocks noChangeAspect="1"/>
          </p:cNvPicPr>
          <p:nvPr/>
        </p:nvPicPr>
        <p:blipFill>
          <a:blip r:embed="rId4"/>
          <a:stretch>
            <a:fillRect/>
          </a:stretch>
        </p:blipFill>
        <p:spPr>
          <a:xfrm>
            <a:off x="153383" y="4118776"/>
            <a:ext cx="4945311" cy="1280747"/>
          </a:xfrm>
          <a:prstGeom prst="rect">
            <a:avLst/>
          </a:prstGeom>
        </p:spPr>
      </p:pic>
      <p:sp>
        <p:nvSpPr>
          <p:cNvPr id="14" name="Rectangle 4"/>
          <p:cNvSpPr>
            <a:spLocks noChangeArrowheads="1"/>
          </p:cNvSpPr>
          <p:nvPr/>
        </p:nvSpPr>
        <p:spPr bwMode="auto">
          <a:xfrm>
            <a:off x="1729891" y="3705348"/>
            <a:ext cx="395142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1000">
                <a:latin typeface="Arial Unicode MS"/>
              </a:rPr>
              <a:t>sudo lshw -class network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7" name="Image 16"/>
          <p:cNvPicPr>
            <a:picLocks noChangeAspect="1"/>
          </p:cNvPicPr>
          <p:nvPr/>
        </p:nvPicPr>
        <p:blipFill>
          <a:blip r:embed="rId5"/>
          <a:stretch>
            <a:fillRect/>
          </a:stretch>
        </p:blipFill>
        <p:spPr>
          <a:xfrm>
            <a:off x="5343332" y="4023912"/>
            <a:ext cx="3082786" cy="2234879"/>
          </a:xfrm>
          <a:prstGeom prst="rect">
            <a:avLst/>
          </a:prstGeom>
        </p:spPr>
      </p:pic>
      <p:sp>
        <p:nvSpPr>
          <p:cNvPr id="18" name="Rectangle 4"/>
          <p:cNvSpPr>
            <a:spLocks noChangeArrowheads="1"/>
          </p:cNvSpPr>
          <p:nvPr/>
        </p:nvSpPr>
        <p:spPr bwMode="auto">
          <a:xfrm>
            <a:off x="5588813" y="3575503"/>
            <a:ext cx="28373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1000">
                <a:latin typeface="Arial Unicode MS"/>
              </a:rPr>
              <a:t>sudo apt-get install ethtool</a:t>
            </a:r>
          </a:p>
          <a:p>
            <a:pPr lvl="0" defTabSz="914400" eaLnBrk="0" fontAlgn="base" hangingPunct="0">
              <a:spcBef>
                <a:spcPct val="0"/>
              </a:spcBef>
              <a:spcAft>
                <a:spcPct val="0"/>
              </a:spcAft>
            </a:pPr>
            <a:r>
              <a:rPr lang="en-US" altLang="en-US" sz="1000">
                <a:latin typeface="Arial Unicode MS"/>
              </a:rPr>
              <a:t>ethtool eth0</a:t>
            </a:r>
          </a:p>
        </p:txBody>
      </p:sp>
      <p:pic>
        <p:nvPicPr>
          <p:cNvPr id="19" name="Image 18"/>
          <p:cNvPicPr>
            <a:picLocks noChangeAspect="1"/>
          </p:cNvPicPr>
          <p:nvPr/>
        </p:nvPicPr>
        <p:blipFill>
          <a:blip r:embed="rId6"/>
          <a:stretch>
            <a:fillRect/>
          </a:stretch>
        </p:blipFill>
        <p:spPr>
          <a:xfrm>
            <a:off x="184460" y="6015481"/>
            <a:ext cx="4459110" cy="470712"/>
          </a:xfrm>
          <a:prstGeom prst="rect">
            <a:avLst/>
          </a:prstGeom>
        </p:spPr>
      </p:pic>
    </p:spTree>
    <p:extLst>
      <p:ext uri="{BB962C8B-B14F-4D97-AF65-F5344CB8AC3E}">
        <p14:creationId xmlns:p14="http://schemas.microsoft.com/office/powerpoint/2010/main" val="4118033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34400" y="139865"/>
            <a:ext cx="8491926" cy="726939"/>
          </a:xfrm>
        </p:spPr>
        <p:txBody>
          <a:bodyPr>
            <a:normAutofit/>
          </a:bodyPr>
          <a:lstStyle/>
          <a:p>
            <a:pPr algn="r"/>
            <a:r>
              <a:rPr lang="en-GB" sz="4000"/>
              <a:t>Overview</a:t>
            </a:r>
          </a:p>
        </p:txBody>
      </p:sp>
      <p:sp>
        <p:nvSpPr>
          <p:cNvPr id="11" name="ZoneTexte 10"/>
          <p:cNvSpPr txBox="1"/>
          <p:nvPr/>
        </p:nvSpPr>
        <p:spPr>
          <a:xfrm>
            <a:off x="134400" y="1384889"/>
            <a:ext cx="8491926" cy="5262979"/>
          </a:xfrm>
          <a:prstGeom prst="rect">
            <a:avLst/>
          </a:prstGeom>
          <a:noFill/>
        </p:spPr>
        <p:txBody>
          <a:bodyPr wrap="square" rtlCol="0">
            <a:spAutoFit/>
          </a:bodyPr>
          <a:lstStyle/>
          <a:p>
            <a:pPr marL="285750" indent="-285750" algn="just">
              <a:buFont typeface="Arial" panose="020B0604020202020204" pitchFamily="34" charset="0"/>
              <a:buChar char="•"/>
            </a:pPr>
            <a:r>
              <a:rPr lang="en-GB" sz="1200" b="1"/>
              <a:t>Context:</a:t>
            </a:r>
            <a:r>
              <a:rPr lang="en-GB" sz="1200"/>
              <a:t> a telecommunication network allows nodes to share their data through direct or indirect connections. The network is composed of different networking hardwares such as gateways, routers, switches and devices. Each of them embeds computing power to perform data transmission. However, they are not always fully used, </a:t>
            </a:r>
            <a:r>
              <a:rPr lang="en-GB" sz="1200" i="1"/>
              <a:t>e.g. </a:t>
            </a:r>
            <a:r>
              <a:rPr lang="en-GB" sz="1200"/>
              <a:t>no data to be transmitted. Consequently, their resources are lost, in that they are not exploited.</a:t>
            </a:r>
          </a:p>
          <a:p>
            <a:pPr marL="285750" indent="-285750" algn="just">
              <a:buFont typeface="Arial" panose="020B0604020202020204" pitchFamily="34" charset="0"/>
              <a:buChar char="•"/>
            </a:pPr>
            <a:endParaRPr lang="en-GB" sz="1200"/>
          </a:p>
          <a:p>
            <a:pPr marL="285750" indent="-285750" algn="just">
              <a:buFont typeface="Arial" panose="020B0604020202020204" pitchFamily="34" charset="0"/>
              <a:buChar char="•"/>
            </a:pPr>
            <a:r>
              <a:rPr lang="en-GB" sz="1200" b="1"/>
              <a:t>Objective: </a:t>
            </a:r>
            <a:r>
              <a:rPr lang="en-GB" sz="1200"/>
              <a:t>this project enables the Resources as a Service: by monitoring their own resources, nodes (</a:t>
            </a:r>
            <a:r>
              <a:rPr lang="en-GB" sz="1200" i="1"/>
              <a:t>e.g. </a:t>
            </a:r>
            <a:r>
              <a:rPr lang="en-GB" sz="1200"/>
              <a:t>gateways) notify the network that they are not fully used and </a:t>
            </a:r>
            <a:r>
              <a:rPr lang="en-GB" sz="1200" smtClean="0"/>
              <a:t>able to </a:t>
            </a:r>
            <a:r>
              <a:rPr lang="en-GB" sz="1200"/>
              <a:t>rent </a:t>
            </a:r>
            <a:r>
              <a:rPr lang="en-GB" sz="1200" smtClean="0"/>
              <a:t>resources</a:t>
            </a:r>
            <a:r>
              <a:rPr lang="en-GB" sz="1200"/>
              <a:t>.</a:t>
            </a:r>
          </a:p>
          <a:p>
            <a:pPr algn="just"/>
            <a:endParaRPr lang="en-GB" sz="1200"/>
          </a:p>
          <a:p>
            <a:pPr marL="285750" indent="-285750" algn="just">
              <a:buFont typeface="Arial" panose="020B0604020202020204" pitchFamily="34" charset="0"/>
              <a:buChar char="•"/>
            </a:pPr>
            <a:r>
              <a:rPr lang="en-GB" sz="1200" b="1"/>
              <a:t>Incentive:</a:t>
            </a:r>
          </a:p>
          <a:p>
            <a:pPr marL="742950" lvl="1" indent="-285750" algn="just">
              <a:buFont typeface="Arial" panose="020B0604020202020204" pitchFamily="34" charset="0"/>
              <a:buChar char="•"/>
            </a:pPr>
            <a:r>
              <a:rPr lang="en-GB" sz="1200"/>
              <a:t>Nodes are rewarded for sharing their resources in RCoin (Resource Coin)</a:t>
            </a:r>
          </a:p>
          <a:p>
            <a:pPr marL="742950" lvl="1" indent="-285750" algn="just">
              <a:buFont typeface="Arial" panose="020B0604020202020204" pitchFamily="34" charset="0"/>
              <a:buChar char="•"/>
            </a:pPr>
            <a:r>
              <a:rPr lang="en-GB" sz="1200"/>
              <a:t>A minimum reward is set by the “Client Application” (</a:t>
            </a:r>
            <a:r>
              <a:rPr lang="en-GB" sz="1200" i="1"/>
              <a:t>i.e. application that requires resources</a:t>
            </a:r>
            <a:r>
              <a:rPr lang="en-GB" sz="1200"/>
              <a:t>)</a:t>
            </a:r>
            <a:r>
              <a:rPr lang="en-GB" sz="1200" i="1"/>
              <a:t> </a:t>
            </a:r>
            <a:r>
              <a:rPr lang="en-GB" sz="1200"/>
              <a:t>and can be balanced according to the efficiency of the nodes (computing power / energy)</a:t>
            </a:r>
          </a:p>
          <a:p>
            <a:pPr marL="742950" lvl="1" indent="-285750" algn="just">
              <a:buFont typeface="Arial" panose="020B0604020202020204" pitchFamily="34" charset="0"/>
              <a:buChar char="•"/>
            </a:pPr>
            <a:r>
              <a:rPr lang="en-GB" sz="1200"/>
              <a:t>RCoin can be used to buy Services (resources from other nodes, maintenance, energy, ...)</a:t>
            </a:r>
          </a:p>
          <a:p>
            <a:pPr marL="742950" lvl="1" indent="-285750" algn="just">
              <a:buFont typeface="Arial" panose="020B0604020202020204" pitchFamily="34" charset="0"/>
              <a:buChar char="•"/>
            </a:pPr>
            <a:endParaRPr lang="en-GB" sz="1200"/>
          </a:p>
          <a:p>
            <a:pPr marL="285750" indent="-285750" algn="just">
              <a:buFont typeface="Arial" panose="020B0604020202020204" pitchFamily="34" charset="0"/>
              <a:buChar char="•"/>
            </a:pPr>
            <a:r>
              <a:rPr lang="en-GB" sz="1200" b="1"/>
              <a:t>Problematics:</a:t>
            </a:r>
          </a:p>
          <a:p>
            <a:pPr marL="742950" lvl="1" indent="-285750" algn="just">
              <a:buFont typeface="Arial" panose="020B0604020202020204" pitchFamily="34" charset="0"/>
              <a:buChar char="•"/>
            </a:pPr>
            <a:r>
              <a:rPr lang="en-GB" sz="1200"/>
              <a:t>How to select nodes to execute the “Client Application</a:t>
            </a:r>
            <a:r>
              <a:rPr lang="en-GB" sz="1200" smtClean="0"/>
              <a:t>”, </a:t>
            </a:r>
            <a:r>
              <a:rPr lang="en-GB" sz="1200"/>
              <a:t>unanimously</a:t>
            </a:r>
          </a:p>
          <a:p>
            <a:pPr marL="742950" lvl="1" indent="-285750" algn="just">
              <a:buFont typeface="Arial" panose="020B0604020202020204" pitchFamily="34" charset="0"/>
              <a:buChar char="•"/>
            </a:pPr>
            <a:r>
              <a:rPr lang="en-GB" sz="1200"/>
              <a:t>How to reward nodes for sharing their resources, unanimously and securely</a:t>
            </a:r>
          </a:p>
          <a:p>
            <a:pPr marL="742950" lvl="1" indent="-285750" algn="just">
              <a:buFont typeface="Arial" panose="020B0604020202020204" pitchFamily="34" charset="0"/>
              <a:buChar char="•"/>
            </a:pPr>
            <a:r>
              <a:rPr lang="en-GB" sz="1200"/>
              <a:t>How to ensure that nodes have actually enough RCoin to access to services</a:t>
            </a:r>
          </a:p>
          <a:p>
            <a:pPr marL="742950" lvl="1" indent="-285750" algn="just">
              <a:buFont typeface="Arial" panose="020B0604020202020204" pitchFamily="34" charset="0"/>
              <a:buChar char="•"/>
            </a:pPr>
            <a:r>
              <a:rPr lang="en-GB" sz="1200"/>
              <a:t>How to ensure the correctness of a node computation (results)</a:t>
            </a:r>
          </a:p>
          <a:p>
            <a:pPr marL="742950" lvl="1" indent="-285750" algn="just">
              <a:buFont typeface="Arial" panose="020B0604020202020204" pitchFamily="34" charset="0"/>
              <a:buChar char="•"/>
            </a:pPr>
            <a:r>
              <a:rPr lang="en-GB" sz="1200"/>
              <a:t>How to verify that a node has actually shared its resources (fake computation)</a:t>
            </a:r>
          </a:p>
          <a:p>
            <a:pPr marL="742950" lvl="1" indent="-285750" algn="just">
              <a:buFont typeface="Arial" panose="020B0604020202020204" pitchFamily="34" charset="0"/>
              <a:buChar char="•"/>
            </a:pPr>
            <a:r>
              <a:rPr lang="en-GB" sz="1200"/>
              <a:t>How to measure the effiency of the nodes (computing power / </a:t>
            </a:r>
            <a:r>
              <a:rPr lang="en-GB" sz="1200" smtClean="0"/>
              <a:t>energy)</a:t>
            </a:r>
          </a:p>
          <a:p>
            <a:pPr marL="742950" lvl="1" indent="-285750" algn="just">
              <a:buFont typeface="Arial" panose="020B0604020202020204" pitchFamily="34" charset="0"/>
              <a:buChar char="•"/>
            </a:pPr>
            <a:r>
              <a:rPr lang="en-GB" sz="1200" smtClean="0"/>
              <a:t>How to avoid misbehaviour/malicious “Client Application”:</a:t>
            </a:r>
          </a:p>
          <a:p>
            <a:pPr marL="1200150" lvl="2" indent="-285750" algn="just">
              <a:buFont typeface="Arial" panose="020B0604020202020204" pitchFamily="34" charset="0"/>
              <a:buChar char="•"/>
            </a:pPr>
            <a:r>
              <a:rPr lang="en-GB" sz="1200" smtClean="0"/>
              <a:t>Code has to be validated (human verification)</a:t>
            </a:r>
          </a:p>
          <a:p>
            <a:pPr marL="1200150" lvl="2" indent="-285750" algn="just">
              <a:buFont typeface="Arial" panose="020B0604020202020204" pitchFamily="34" charset="0"/>
              <a:buChar char="•"/>
            </a:pPr>
            <a:r>
              <a:rPr lang="en-GB" sz="1200" smtClean="0"/>
              <a:t>Every operators in the code has a price (e.g. gas in Ethereum, to avoid infinite loop)</a:t>
            </a:r>
          </a:p>
          <a:p>
            <a:pPr marL="1200150" lvl="2" indent="-285750" algn="just">
              <a:buFont typeface="Arial" panose="020B0604020202020204" pitchFamily="34" charset="0"/>
              <a:buChar char="•"/>
            </a:pPr>
            <a:r>
              <a:rPr lang="en-GB" sz="1200" smtClean="0"/>
              <a:t>Owner of the node is himself in charge of accept the deployment of the “Client Application” into his nodes</a:t>
            </a:r>
          </a:p>
          <a:p>
            <a:pPr marL="285750" indent="-285750" algn="just">
              <a:buFont typeface="Arial" panose="020B0604020202020204" pitchFamily="34" charset="0"/>
              <a:buChar char="•"/>
            </a:pPr>
            <a:endParaRPr lang="en-GB" sz="1200"/>
          </a:p>
          <a:p>
            <a:pPr marL="285750" indent="-285750" algn="just">
              <a:buFont typeface="Arial" panose="020B0604020202020204" pitchFamily="34" charset="0"/>
              <a:buChar char="•"/>
            </a:pPr>
            <a:r>
              <a:rPr lang="en-GB" sz="1200" smtClean="0"/>
              <a:t>Check Client request to avoid client’s misbehaviour (Black list)</a:t>
            </a:r>
            <a:endParaRPr lang="en-GB" sz="1200"/>
          </a:p>
        </p:txBody>
      </p:sp>
    </p:spTree>
    <p:extLst>
      <p:ext uri="{BB962C8B-B14F-4D97-AF65-F5344CB8AC3E}">
        <p14:creationId xmlns:p14="http://schemas.microsoft.com/office/powerpoint/2010/main" val="37560532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34400" y="139865"/>
            <a:ext cx="8491926" cy="726939"/>
          </a:xfrm>
        </p:spPr>
        <p:txBody>
          <a:bodyPr>
            <a:normAutofit/>
          </a:bodyPr>
          <a:lstStyle/>
          <a:p>
            <a:pPr algn="r"/>
            <a:r>
              <a:rPr lang="en-GB" sz="4000"/>
              <a:t>Overview</a:t>
            </a:r>
          </a:p>
        </p:txBody>
      </p:sp>
      <p:sp>
        <p:nvSpPr>
          <p:cNvPr id="11" name="ZoneTexte 10"/>
          <p:cNvSpPr txBox="1"/>
          <p:nvPr/>
        </p:nvSpPr>
        <p:spPr>
          <a:xfrm>
            <a:off x="134400" y="1384889"/>
            <a:ext cx="8491926" cy="4893647"/>
          </a:xfrm>
          <a:prstGeom prst="rect">
            <a:avLst/>
          </a:prstGeom>
          <a:noFill/>
        </p:spPr>
        <p:txBody>
          <a:bodyPr wrap="square" rtlCol="0">
            <a:spAutoFit/>
          </a:bodyPr>
          <a:lstStyle/>
          <a:p>
            <a:pPr marL="285750" indent="-285750" algn="just">
              <a:buFont typeface="Arial" panose="020B0604020202020204" pitchFamily="34" charset="0"/>
              <a:buChar char="•"/>
            </a:pPr>
            <a:r>
              <a:rPr lang="en-GB" sz="1200" b="1"/>
              <a:t>Context:</a:t>
            </a:r>
            <a:r>
              <a:rPr lang="en-GB" sz="1200"/>
              <a:t> a telecommunication network allows nodes to share their data through direct or indirect connections. The network is composed of different networking hardwares such as gateways, routers, switches and devices. Each of them embeds computing power to perform data transmission. However, they are not always fully used, </a:t>
            </a:r>
            <a:r>
              <a:rPr lang="en-GB" sz="1200" i="1"/>
              <a:t>e.g. </a:t>
            </a:r>
            <a:r>
              <a:rPr lang="en-GB" sz="1200"/>
              <a:t>no data to be transmitted. Consequently, their resources are lost, in that they are not exploited.</a:t>
            </a:r>
          </a:p>
          <a:p>
            <a:pPr marL="285750" indent="-285750" algn="just">
              <a:buFont typeface="Arial" panose="020B0604020202020204" pitchFamily="34" charset="0"/>
              <a:buChar char="•"/>
            </a:pPr>
            <a:endParaRPr lang="en-GB" sz="1200"/>
          </a:p>
          <a:p>
            <a:pPr marL="285750" indent="-285750" algn="just">
              <a:buFont typeface="Arial" panose="020B0604020202020204" pitchFamily="34" charset="0"/>
              <a:buChar char="•"/>
            </a:pPr>
            <a:r>
              <a:rPr lang="en-GB" sz="1200" b="1"/>
              <a:t>Objective: </a:t>
            </a:r>
            <a:r>
              <a:rPr lang="en-GB" sz="1200"/>
              <a:t>this project enables the Resources as a Service: by monitoring their own resources, nodes (</a:t>
            </a:r>
            <a:r>
              <a:rPr lang="en-GB" sz="1200" i="1"/>
              <a:t>e.g. </a:t>
            </a:r>
            <a:r>
              <a:rPr lang="en-GB" sz="1200"/>
              <a:t>gateways) notify the network that they are not fully used and </a:t>
            </a:r>
            <a:r>
              <a:rPr lang="en-GB" sz="1200" smtClean="0"/>
              <a:t>able to </a:t>
            </a:r>
            <a:r>
              <a:rPr lang="en-GB" sz="1200"/>
              <a:t>rent </a:t>
            </a:r>
            <a:r>
              <a:rPr lang="en-GB" sz="1200" smtClean="0"/>
              <a:t>resources</a:t>
            </a:r>
            <a:r>
              <a:rPr lang="en-GB" sz="1200"/>
              <a:t>.</a:t>
            </a:r>
          </a:p>
          <a:p>
            <a:pPr algn="just"/>
            <a:endParaRPr lang="en-GB" sz="1200"/>
          </a:p>
          <a:p>
            <a:pPr marL="285750" indent="-285750" algn="just">
              <a:buFont typeface="Arial" panose="020B0604020202020204" pitchFamily="34" charset="0"/>
              <a:buChar char="•"/>
            </a:pPr>
            <a:r>
              <a:rPr lang="en-GB" sz="1200" b="1"/>
              <a:t>Incentive:</a:t>
            </a:r>
          </a:p>
          <a:p>
            <a:pPr marL="742950" lvl="1" indent="-285750" algn="just">
              <a:buFont typeface="Arial" panose="020B0604020202020204" pitchFamily="34" charset="0"/>
              <a:buChar char="•"/>
            </a:pPr>
            <a:r>
              <a:rPr lang="en-GB" sz="1200"/>
              <a:t>Nodes are rewarded for sharing their resources in RCoin (Resource Coin)</a:t>
            </a:r>
          </a:p>
          <a:p>
            <a:pPr marL="742950" lvl="1" indent="-285750" algn="just">
              <a:buFont typeface="Arial" panose="020B0604020202020204" pitchFamily="34" charset="0"/>
              <a:buChar char="•"/>
            </a:pPr>
            <a:r>
              <a:rPr lang="en-GB" sz="1200"/>
              <a:t>A minimum reward is set by the “Client Application” (</a:t>
            </a:r>
            <a:r>
              <a:rPr lang="en-GB" sz="1200" i="1"/>
              <a:t>i.e. application that requires resources</a:t>
            </a:r>
            <a:r>
              <a:rPr lang="en-GB" sz="1200"/>
              <a:t>)</a:t>
            </a:r>
            <a:r>
              <a:rPr lang="en-GB" sz="1200" i="1"/>
              <a:t> </a:t>
            </a:r>
            <a:r>
              <a:rPr lang="en-GB" sz="1200"/>
              <a:t>and can be balanced according to the efficiency of the nodes (computing power / energy)</a:t>
            </a:r>
          </a:p>
          <a:p>
            <a:pPr marL="742950" lvl="1" indent="-285750" algn="just">
              <a:buFont typeface="Arial" panose="020B0604020202020204" pitchFamily="34" charset="0"/>
              <a:buChar char="•"/>
            </a:pPr>
            <a:r>
              <a:rPr lang="en-GB" sz="1200"/>
              <a:t>RCoin can be used to buy Services (resources from other nodes, maintenance, energy, ...)</a:t>
            </a:r>
          </a:p>
          <a:p>
            <a:pPr marL="742950" lvl="1" indent="-285750" algn="just">
              <a:buFont typeface="Arial" panose="020B0604020202020204" pitchFamily="34" charset="0"/>
              <a:buChar char="•"/>
            </a:pPr>
            <a:endParaRPr lang="en-GB" sz="1200"/>
          </a:p>
          <a:p>
            <a:pPr marL="285750" indent="-285750" algn="just">
              <a:buFont typeface="Arial" panose="020B0604020202020204" pitchFamily="34" charset="0"/>
              <a:buChar char="•"/>
            </a:pPr>
            <a:r>
              <a:rPr lang="en-GB" sz="1200" b="1"/>
              <a:t>Problematics:</a:t>
            </a:r>
          </a:p>
          <a:p>
            <a:pPr marL="742950" lvl="1" indent="-285750" algn="just">
              <a:buFont typeface="Arial" panose="020B0604020202020204" pitchFamily="34" charset="0"/>
              <a:buChar char="•"/>
            </a:pPr>
            <a:r>
              <a:rPr lang="en-GB" sz="1200"/>
              <a:t>How to select nodes to execute the “Client Application</a:t>
            </a:r>
            <a:r>
              <a:rPr lang="en-GB" sz="1200" smtClean="0"/>
              <a:t>”, </a:t>
            </a:r>
            <a:r>
              <a:rPr lang="en-GB" sz="1200"/>
              <a:t>unanimously</a:t>
            </a:r>
          </a:p>
          <a:p>
            <a:pPr marL="742950" lvl="1" indent="-285750" algn="just">
              <a:buFont typeface="Arial" panose="020B0604020202020204" pitchFamily="34" charset="0"/>
              <a:buChar char="•"/>
            </a:pPr>
            <a:r>
              <a:rPr lang="en-GB" sz="1200"/>
              <a:t>How to reward nodes for sharing their resources, unanimously and securely</a:t>
            </a:r>
          </a:p>
          <a:p>
            <a:pPr marL="742950" lvl="1" indent="-285750" algn="just">
              <a:buFont typeface="Arial" panose="020B0604020202020204" pitchFamily="34" charset="0"/>
              <a:buChar char="•"/>
            </a:pPr>
            <a:r>
              <a:rPr lang="en-GB" sz="1200"/>
              <a:t>How to ensure that nodes have actually enough RCoin to access to services</a:t>
            </a:r>
          </a:p>
          <a:p>
            <a:pPr marL="742950" lvl="1" indent="-285750" algn="just">
              <a:buFont typeface="Arial" panose="020B0604020202020204" pitchFamily="34" charset="0"/>
              <a:buChar char="•"/>
            </a:pPr>
            <a:r>
              <a:rPr lang="en-GB" sz="1200"/>
              <a:t>How to ensure the correctness of a node computation (results)</a:t>
            </a:r>
          </a:p>
          <a:p>
            <a:pPr marL="742950" lvl="1" indent="-285750" algn="just">
              <a:buFont typeface="Arial" panose="020B0604020202020204" pitchFamily="34" charset="0"/>
              <a:buChar char="•"/>
            </a:pPr>
            <a:r>
              <a:rPr lang="en-GB" sz="1200"/>
              <a:t>How to verify that a node has actually shared its resources (fake computation)</a:t>
            </a:r>
          </a:p>
          <a:p>
            <a:pPr marL="742950" lvl="1" indent="-285750" algn="just">
              <a:buFont typeface="Arial" panose="020B0604020202020204" pitchFamily="34" charset="0"/>
              <a:buChar char="•"/>
            </a:pPr>
            <a:r>
              <a:rPr lang="en-GB" sz="1200"/>
              <a:t>How to measure the effiency of the nodes (computing power / </a:t>
            </a:r>
            <a:r>
              <a:rPr lang="en-GB" sz="1200" smtClean="0"/>
              <a:t>energy) and the reliability of nodes (Error Rate)</a:t>
            </a:r>
          </a:p>
          <a:p>
            <a:pPr marL="742950" lvl="1" indent="-285750" algn="just">
              <a:buFont typeface="Arial" panose="020B0604020202020204" pitchFamily="34" charset="0"/>
              <a:buChar char="•"/>
            </a:pPr>
            <a:r>
              <a:rPr lang="en-GB" sz="1200" smtClean="0"/>
              <a:t>How to avoid misbehaviour/malicious “Client Application”</a:t>
            </a:r>
          </a:p>
          <a:p>
            <a:pPr marL="742950" lvl="1" indent="-285750" algn="just">
              <a:buFont typeface="Arial" panose="020B0604020202020204" pitchFamily="34" charset="0"/>
              <a:buChar char="•"/>
            </a:pPr>
            <a:r>
              <a:rPr lang="en-GB" sz="1200" smtClean="0"/>
              <a:t>How to avoid misbehaviour/malicious of </a:t>
            </a:r>
            <a:r>
              <a:rPr lang="en-GB" sz="1200" smtClean="0"/>
              <a:t>nodes</a:t>
            </a:r>
          </a:p>
          <a:p>
            <a:pPr marL="742950" lvl="1" indent="-285750" algn="just">
              <a:buFont typeface="Arial" panose="020B0604020202020204" pitchFamily="34" charset="0"/>
              <a:buChar char="•"/>
            </a:pPr>
            <a:endParaRPr lang="en-GB" sz="1200"/>
          </a:p>
          <a:p>
            <a:pPr marL="285750" indent="-285750" algn="just">
              <a:buFont typeface="Arial" panose="020B0604020202020204" pitchFamily="34" charset="0"/>
              <a:buChar char="•"/>
            </a:pPr>
            <a:r>
              <a:rPr lang="en-GB" sz="1200" b="1" smtClean="0"/>
              <a:t>Assumptions:</a:t>
            </a:r>
          </a:p>
          <a:p>
            <a:pPr marL="742950" lvl="1" indent="-285750" algn="just">
              <a:buFont typeface="Arial" panose="020B0604020202020204" pitchFamily="34" charset="0"/>
              <a:buChar char="•"/>
            </a:pPr>
            <a:r>
              <a:rPr lang="en-GB" sz="1200" smtClean="0"/>
              <a:t>All identifiers are immutable and cannot be forged</a:t>
            </a:r>
            <a:endParaRPr lang="en-GB" sz="1200"/>
          </a:p>
        </p:txBody>
      </p:sp>
    </p:spTree>
    <p:extLst>
      <p:ext uri="{BB962C8B-B14F-4D97-AF65-F5344CB8AC3E}">
        <p14:creationId xmlns:p14="http://schemas.microsoft.com/office/powerpoint/2010/main" val="26233902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p:cNvSpPr txBox="1"/>
          <p:nvPr/>
        </p:nvSpPr>
        <p:spPr>
          <a:xfrm>
            <a:off x="134400" y="1384889"/>
            <a:ext cx="8491926" cy="276999"/>
          </a:xfrm>
          <a:prstGeom prst="rect">
            <a:avLst/>
          </a:prstGeom>
          <a:noFill/>
        </p:spPr>
        <p:txBody>
          <a:bodyPr wrap="square" rtlCol="0">
            <a:spAutoFit/>
          </a:bodyPr>
          <a:lstStyle/>
          <a:p>
            <a:pPr marL="285750" indent="-285750" algn="just">
              <a:buFont typeface="Arial" panose="020B0604020202020204" pitchFamily="34" charset="0"/>
              <a:buChar char="•"/>
            </a:pPr>
            <a:r>
              <a:rPr lang="en-GB" sz="1200" b="1" smtClean="0"/>
              <a:t>Account:</a:t>
            </a:r>
            <a:r>
              <a:rPr lang="en-GB" sz="1200" smtClean="0"/>
              <a:t> represent a complete identity of user on the network.</a:t>
            </a:r>
            <a:endParaRPr lang="en-GB" sz="1200" b="1" smtClean="0"/>
          </a:p>
        </p:txBody>
      </p:sp>
      <p:sp>
        <p:nvSpPr>
          <p:cNvPr id="5" name="Titre 1"/>
          <p:cNvSpPr>
            <a:spLocks noGrp="1"/>
          </p:cNvSpPr>
          <p:nvPr>
            <p:ph type="title"/>
          </p:nvPr>
        </p:nvSpPr>
        <p:spPr>
          <a:xfrm>
            <a:off x="134400" y="139865"/>
            <a:ext cx="8491926" cy="726939"/>
          </a:xfrm>
        </p:spPr>
        <p:txBody>
          <a:bodyPr>
            <a:normAutofit/>
          </a:bodyPr>
          <a:lstStyle/>
          <a:p>
            <a:pPr algn="r"/>
            <a:r>
              <a:rPr lang="en-GB" sz="4000" smtClean="0"/>
              <a:t>Account &amp; Resources Monitoring</a:t>
            </a:r>
            <a:endParaRPr lang="en-GB" sz="4000"/>
          </a:p>
        </p:txBody>
      </p:sp>
      <p:graphicFrame>
        <p:nvGraphicFramePr>
          <p:cNvPr id="6" name="Tableau 5">
            <a:extLst>
              <a:ext uri="{FF2B5EF4-FFF2-40B4-BE49-F238E27FC236}">
                <a16:creationId xmlns:a16="http://schemas.microsoft.com/office/drawing/2014/main" id="{A781E8D6-8D28-B44A-AFDB-0978B1CB2FA5}"/>
              </a:ext>
            </a:extLst>
          </p:cNvPr>
          <p:cNvGraphicFramePr>
            <a:graphicFrameLocks noGrp="1"/>
          </p:cNvGraphicFramePr>
          <p:nvPr>
            <p:extLst>
              <p:ext uri="{D42A27DB-BD31-4B8C-83A1-F6EECF244321}">
                <p14:modId xmlns:p14="http://schemas.microsoft.com/office/powerpoint/2010/main" val="3716134542"/>
              </p:ext>
            </p:extLst>
          </p:nvPr>
        </p:nvGraphicFramePr>
        <p:xfrm>
          <a:off x="1006780" y="3778278"/>
          <a:ext cx="6747165" cy="3017520"/>
        </p:xfrm>
        <a:graphic>
          <a:graphicData uri="http://schemas.openxmlformats.org/drawingml/2006/table">
            <a:tbl>
              <a:tblPr firstRow="1" bandRow="1">
                <a:tableStyleId>{EB344D84-9AFB-497E-A393-DC336BA19D2E}</a:tableStyleId>
              </a:tblPr>
              <a:tblGrid>
                <a:gridCol w="1553373">
                  <a:extLst>
                    <a:ext uri="{9D8B030D-6E8A-4147-A177-3AD203B41FA5}">
                      <a16:colId xmlns:a16="http://schemas.microsoft.com/office/drawing/2014/main" val="2975772723"/>
                    </a:ext>
                  </a:extLst>
                </a:gridCol>
                <a:gridCol w="1880006">
                  <a:extLst>
                    <a:ext uri="{9D8B030D-6E8A-4147-A177-3AD203B41FA5}">
                      <a16:colId xmlns:a16="http://schemas.microsoft.com/office/drawing/2014/main" val="563615680"/>
                    </a:ext>
                  </a:extLst>
                </a:gridCol>
                <a:gridCol w="3313786">
                  <a:extLst>
                    <a:ext uri="{9D8B030D-6E8A-4147-A177-3AD203B41FA5}">
                      <a16:colId xmlns:a16="http://schemas.microsoft.com/office/drawing/2014/main" val="1359042707"/>
                    </a:ext>
                  </a:extLst>
                </a:gridCol>
              </a:tblGrid>
              <a:tr h="190244">
                <a:tc>
                  <a:txBody>
                    <a:bodyPr/>
                    <a:lstStyle/>
                    <a:p>
                      <a:pPr algn="ctr"/>
                      <a:r>
                        <a:rPr lang="en-US" sz="1200"/>
                        <a:t>Categories</a:t>
                      </a:r>
                    </a:p>
                  </a:txBody>
                  <a:tcPr anchor="ctr"/>
                </a:tc>
                <a:tc>
                  <a:txBody>
                    <a:bodyPr/>
                    <a:lstStyle/>
                    <a:p>
                      <a:pPr algn="ctr"/>
                      <a:r>
                        <a:rPr lang="en-US" sz="1200"/>
                        <a:t>Metrics</a:t>
                      </a:r>
                    </a:p>
                  </a:txBody>
                  <a:tcPr anchor="ctr"/>
                </a:tc>
                <a:tc>
                  <a:txBody>
                    <a:bodyPr/>
                    <a:lstStyle/>
                    <a:p>
                      <a:pPr algn="ctr"/>
                      <a:r>
                        <a:rPr lang="en-US" sz="1200"/>
                        <a:t>Description</a:t>
                      </a:r>
                    </a:p>
                  </a:txBody>
                  <a:tcPr anchor="ctr"/>
                </a:tc>
                <a:extLst>
                  <a:ext uri="{0D108BD9-81ED-4DB2-BD59-A6C34878D82A}">
                    <a16:rowId xmlns:a16="http://schemas.microsoft.com/office/drawing/2014/main" val="347441223"/>
                  </a:ext>
                </a:extLst>
              </a:tr>
              <a:tr h="190244">
                <a:tc rowSpan="3">
                  <a:txBody>
                    <a:bodyPr/>
                    <a:lstStyle/>
                    <a:p>
                      <a:pPr algn="ctr"/>
                      <a:r>
                        <a:rPr lang="en-US" sz="1200"/>
                        <a:t>System</a:t>
                      </a:r>
                    </a:p>
                  </a:txBody>
                  <a:tcPr anchor="ctr">
                    <a:lnB w="12700" cap="flat" cmpd="sng" algn="ctr">
                      <a:solidFill>
                        <a:schemeClr val="tx1"/>
                      </a:solidFill>
                      <a:prstDash val="solid"/>
                      <a:round/>
                      <a:headEnd type="none" w="med" len="med"/>
                      <a:tailEnd type="none" w="med" len="med"/>
                    </a:lnB>
                  </a:tcPr>
                </a:tc>
                <a:tc>
                  <a:txBody>
                    <a:bodyPr/>
                    <a:lstStyle/>
                    <a:p>
                      <a:pPr algn="just"/>
                      <a:r>
                        <a:rPr lang="en-GB" sz="1200"/>
                        <a:t>CPU</a:t>
                      </a:r>
                    </a:p>
                  </a:txBody>
                  <a:tcPr anchor="ctr"/>
                </a:tc>
                <a:tc>
                  <a:txBody>
                    <a:bodyPr/>
                    <a:lstStyle/>
                    <a:p>
                      <a:pPr algn="just"/>
                      <a:r>
                        <a:rPr lang="en-GB" sz="1200"/>
                        <a:t>CPU load</a:t>
                      </a:r>
                    </a:p>
                  </a:txBody>
                  <a:tcPr anchor="ctr"/>
                </a:tc>
                <a:extLst>
                  <a:ext uri="{0D108BD9-81ED-4DB2-BD59-A6C34878D82A}">
                    <a16:rowId xmlns:a16="http://schemas.microsoft.com/office/drawing/2014/main" val="4116430175"/>
                  </a:ext>
                </a:extLst>
              </a:tr>
              <a:tr h="190244">
                <a:tc vMerge="1">
                  <a:txBody>
                    <a:bodyPr/>
                    <a:lstStyle/>
                    <a:p>
                      <a:pPr algn="ctr"/>
                      <a:endParaRPr lang="en-US" sz="1200"/>
                    </a:p>
                  </a:txBody>
                  <a:tcPr anchor="ctr"/>
                </a:tc>
                <a:tc>
                  <a:txBody>
                    <a:bodyPr/>
                    <a:lstStyle/>
                    <a:p>
                      <a:pPr algn="just"/>
                      <a:r>
                        <a:rPr lang="en-US" sz="1200"/>
                        <a:t>RAM</a:t>
                      </a:r>
                    </a:p>
                  </a:txBody>
                  <a:tcPr anchor="ctr"/>
                </a:tc>
                <a:tc>
                  <a:txBody>
                    <a:bodyPr/>
                    <a:lstStyle/>
                    <a:p>
                      <a:pPr algn="just"/>
                      <a:r>
                        <a:rPr lang="en-US" sz="1200"/>
                        <a:t>RAM utilization</a:t>
                      </a:r>
                    </a:p>
                  </a:txBody>
                  <a:tcPr anchor="ctr"/>
                </a:tc>
                <a:extLst>
                  <a:ext uri="{0D108BD9-81ED-4DB2-BD59-A6C34878D82A}">
                    <a16:rowId xmlns:a16="http://schemas.microsoft.com/office/drawing/2014/main" val="1446015823"/>
                  </a:ext>
                </a:extLst>
              </a:tr>
              <a:tr h="190244">
                <a:tc vMerge="1">
                  <a:txBody>
                    <a:bodyPr/>
                    <a:lstStyle/>
                    <a:p>
                      <a:pPr algn="ctr"/>
                      <a:endParaRPr lang="en-US" sz="1200"/>
                    </a:p>
                  </a:txBody>
                  <a:tcPr anchor="ctr"/>
                </a:tc>
                <a:tc>
                  <a:txBody>
                    <a:bodyPr/>
                    <a:lstStyle/>
                    <a:p>
                      <a:pPr algn="just"/>
                      <a:r>
                        <a:rPr lang="en-US" sz="1200"/>
                        <a:t>Disk</a:t>
                      </a:r>
                    </a:p>
                  </a:txBody>
                  <a:tcPr anchor="ctr">
                    <a:lnB w="12700" cap="flat" cmpd="sng" algn="ctr">
                      <a:solidFill>
                        <a:schemeClr val="tx1"/>
                      </a:solidFill>
                      <a:prstDash val="solid"/>
                      <a:round/>
                      <a:headEnd type="none" w="med" len="med"/>
                      <a:tailEnd type="none" w="med" len="med"/>
                    </a:lnB>
                  </a:tcPr>
                </a:tc>
                <a:tc>
                  <a:txBody>
                    <a:bodyPr/>
                    <a:lstStyle/>
                    <a:p>
                      <a:pPr algn="just"/>
                      <a:r>
                        <a:rPr lang="en-US" sz="1200"/>
                        <a:t>Remaining Storage Space</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7489092"/>
                  </a:ext>
                </a:extLst>
              </a:tr>
              <a:tr h="190244">
                <a:tc rowSpan="3">
                  <a:txBody>
                    <a:bodyPr/>
                    <a:lstStyle/>
                    <a:p>
                      <a:pPr algn="ctr"/>
                      <a:r>
                        <a:rPr lang="en-US" sz="1200"/>
                        <a:t>Network</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200" smtClean="0"/>
                        <a:t>Connections</a:t>
                      </a:r>
                      <a:endParaRPr lang="en-US" sz="1200"/>
                    </a:p>
                  </a:txBody>
                  <a:tcPr anchor="ctr">
                    <a:lnT w="12700" cap="flat" cmpd="sng" algn="ctr">
                      <a:solidFill>
                        <a:schemeClr val="tx1"/>
                      </a:solidFill>
                      <a:prstDash val="solid"/>
                      <a:round/>
                      <a:headEnd type="none" w="med" len="med"/>
                      <a:tailEnd type="none" w="med" len="med"/>
                    </a:lnT>
                  </a:tcPr>
                </a:tc>
                <a:tc>
                  <a:txBody>
                    <a:bodyPr/>
                    <a:lstStyle/>
                    <a:p>
                      <a:pPr algn="just"/>
                      <a:r>
                        <a:rPr lang="en-US" sz="1200" baseline="0"/>
                        <a:t>Ethernet, </a:t>
                      </a:r>
                      <a:r>
                        <a:rPr lang="en-US" sz="1200"/>
                        <a:t>WiFi,</a:t>
                      </a:r>
                      <a:r>
                        <a:rPr lang="en-US" sz="1200" baseline="0"/>
                        <a:t> LoRa, BLE …</a:t>
                      </a:r>
                      <a:endParaRPr lang="en-US" sz="120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13075822"/>
                  </a:ext>
                </a:extLst>
              </a:tr>
              <a:tr h="190244">
                <a:tc vMerge="1">
                  <a:txBody>
                    <a:bodyPr/>
                    <a:lstStyle/>
                    <a:p>
                      <a:pPr algn="ctr"/>
                      <a:endParaRPr lang="en-US" sz="1200"/>
                    </a:p>
                  </a:txBody>
                  <a:tcPr anchor="ctr"/>
                </a:tc>
                <a:tc>
                  <a:txBody>
                    <a:bodyPr/>
                    <a:lstStyle/>
                    <a:p>
                      <a:pPr algn="just"/>
                      <a:r>
                        <a:rPr lang="en-US" sz="1200"/>
                        <a:t>RSSI</a:t>
                      </a:r>
                    </a:p>
                  </a:txBody>
                  <a:tcPr anchor="ctr"/>
                </a:tc>
                <a:tc>
                  <a:txBody>
                    <a:bodyPr/>
                    <a:lstStyle/>
                    <a:p>
                      <a:pPr algn="just"/>
                      <a:r>
                        <a:rPr lang="en-US" sz="1200" baseline="0"/>
                        <a:t>Signal Quality (Wireless)</a:t>
                      </a:r>
                      <a:endParaRPr lang="en-US" sz="1200"/>
                    </a:p>
                  </a:txBody>
                  <a:tcPr anchor="ctr"/>
                </a:tc>
                <a:extLst>
                  <a:ext uri="{0D108BD9-81ED-4DB2-BD59-A6C34878D82A}">
                    <a16:rowId xmlns:a16="http://schemas.microsoft.com/office/drawing/2014/main" val="2567034996"/>
                  </a:ext>
                </a:extLst>
              </a:tr>
              <a:tr h="190244">
                <a:tc vMerge="1">
                  <a:txBody>
                    <a:bodyPr/>
                    <a:lstStyle/>
                    <a:p>
                      <a:pPr algn="ctr"/>
                      <a:endParaRPr lang="en-US" sz="1200"/>
                    </a:p>
                  </a:txBody>
                  <a:tcPr anchor="ctr"/>
                </a:tc>
                <a:tc>
                  <a:txBody>
                    <a:bodyPr/>
                    <a:lstStyle/>
                    <a:p>
                      <a:pPr algn="just"/>
                      <a:r>
                        <a:rPr lang="en-US" sz="1200"/>
                        <a:t>Bandwidth</a:t>
                      </a:r>
                    </a:p>
                  </a:txBody>
                  <a:tcPr anchor="ctr">
                    <a:lnB w="12700" cap="flat" cmpd="sng" algn="ctr">
                      <a:solidFill>
                        <a:schemeClr val="tx1"/>
                      </a:solidFill>
                      <a:prstDash val="solid"/>
                      <a:round/>
                      <a:headEnd type="none" w="med" len="med"/>
                      <a:tailEnd type="none" w="med" len="med"/>
                    </a:lnB>
                  </a:tcPr>
                </a:tc>
                <a:tc>
                  <a:txBody>
                    <a:bodyPr/>
                    <a:lstStyle/>
                    <a:p>
                      <a:pPr algn="just"/>
                      <a:r>
                        <a:rPr lang="en-US" sz="1200"/>
                        <a:t>Available throughput</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3612186"/>
                  </a:ext>
                </a:extLst>
              </a:tr>
              <a:tr h="190244">
                <a:tc rowSpan="2">
                  <a:txBody>
                    <a:bodyPr/>
                    <a:lstStyle/>
                    <a:p>
                      <a:pPr algn="ctr"/>
                      <a:r>
                        <a:rPr lang="en-US" sz="1200"/>
                        <a:t>Energy</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GB" sz="1200"/>
                        <a:t>Consumption</a:t>
                      </a:r>
                    </a:p>
                  </a:txBody>
                  <a:tcPr anchor="ctr">
                    <a:lnT w="12700" cap="flat" cmpd="sng" algn="ctr">
                      <a:solidFill>
                        <a:schemeClr val="tx1"/>
                      </a:solidFill>
                      <a:prstDash val="solid"/>
                      <a:round/>
                      <a:headEnd type="none" w="med" len="med"/>
                      <a:tailEnd type="none" w="med" len="med"/>
                    </a:lnT>
                  </a:tcPr>
                </a:tc>
                <a:tc>
                  <a:txBody>
                    <a:bodyPr/>
                    <a:lstStyle/>
                    <a:p>
                      <a:pPr algn="just"/>
                      <a:r>
                        <a:rPr lang="en-GB" sz="1200"/>
                        <a:t>Average energy consumption</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02666606"/>
                  </a:ext>
                </a:extLst>
              </a:tr>
              <a:tr h="190244">
                <a:tc vMerge="1">
                  <a:txBody>
                    <a:bodyPr/>
                    <a:lstStyle/>
                    <a:p>
                      <a:pPr algn="ctr"/>
                      <a:endParaRPr lang="en-US" sz="1200"/>
                    </a:p>
                  </a:txBody>
                  <a:tcPr anchor="ctr"/>
                </a:tc>
                <a:tc>
                  <a:txBody>
                    <a:bodyPr/>
                    <a:lstStyle/>
                    <a:p>
                      <a:pPr algn="just"/>
                      <a:r>
                        <a:rPr lang="en-US" sz="1200"/>
                        <a:t>Battery Life</a:t>
                      </a:r>
                    </a:p>
                  </a:txBody>
                  <a:tcPr anchor="ctr">
                    <a:lnB w="12700" cap="flat" cmpd="sng" algn="ctr">
                      <a:solidFill>
                        <a:schemeClr val="tx1"/>
                      </a:solidFill>
                      <a:prstDash val="solid"/>
                      <a:round/>
                      <a:headEnd type="none" w="med" len="med"/>
                      <a:tailEnd type="none" w="med" len="med"/>
                    </a:lnB>
                  </a:tcPr>
                </a:tc>
                <a:tc>
                  <a:txBody>
                    <a:bodyPr/>
                    <a:lstStyle/>
                    <a:p>
                      <a:pPr algn="just"/>
                      <a:r>
                        <a:rPr lang="en-US" sz="1200"/>
                        <a:t>Remaining Energy (battery only)</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3515476"/>
                  </a:ext>
                </a:extLst>
              </a:tr>
              <a:tr h="190244">
                <a:tc rowSpan="2">
                  <a:txBody>
                    <a:bodyPr/>
                    <a:lstStyle/>
                    <a:p>
                      <a:pPr algn="ctr"/>
                      <a:r>
                        <a:rPr lang="en-US" sz="1200"/>
                        <a:t>Reliability</a:t>
                      </a:r>
                    </a:p>
                  </a:txBody>
                  <a:tcPr anchor="ctr">
                    <a:lnT w="12700" cap="flat" cmpd="sng" algn="ctr">
                      <a:solidFill>
                        <a:schemeClr val="tx1"/>
                      </a:solidFill>
                      <a:prstDash val="solid"/>
                      <a:round/>
                      <a:headEnd type="none" w="med" len="med"/>
                      <a:tailEnd type="none" w="med" len="med"/>
                    </a:lnT>
                  </a:tcPr>
                </a:tc>
                <a:tc>
                  <a:txBody>
                    <a:bodyPr/>
                    <a:lstStyle/>
                    <a:p>
                      <a:pPr algn="just"/>
                      <a:r>
                        <a:rPr lang="en-US" sz="1200"/>
                        <a:t>Error Rate</a:t>
                      </a: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just"/>
                      <a:r>
                        <a:rPr lang="en-US" sz="1200"/>
                        <a:t>Bad Results rate</a:t>
                      </a: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01244143"/>
                  </a:ext>
                </a:extLst>
              </a:tr>
              <a:tr h="190244">
                <a:tc vMerge="1">
                  <a:txBody>
                    <a:bodyPr/>
                    <a:lstStyle/>
                    <a:p>
                      <a:pPr algn="ctr"/>
                      <a:endParaRPr lang="en-US" sz="1200"/>
                    </a:p>
                  </a:txBody>
                  <a:tcPr anchor="ctr">
                    <a:lnT w="12700" cap="flat" cmpd="sng" algn="ctr">
                      <a:noFill/>
                      <a:prstDash val="solid"/>
                      <a:round/>
                      <a:headEnd type="none" w="med" len="med"/>
                      <a:tailEnd type="none" w="med" len="med"/>
                    </a:lnT>
                  </a:tcPr>
                </a:tc>
                <a:tc>
                  <a:txBody>
                    <a:bodyPr/>
                    <a:lstStyle/>
                    <a:p>
                      <a:pPr algn="just"/>
                      <a:r>
                        <a:rPr lang="en-US" sz="1200"/>
                        <a:t>RCoin</a:t>
                      </a:r>
                    </a:p>
                  </a:txBody>
                  <a:tcPr anchor="ctr">
                    <a:lnT w="12700" cap="flat" cmpd="sng" algn="ctr">
                      <a:noFill/>
                      <a:prstDash val="solid"/>
                      <a:round/>
                      <a:headEnd type="none" w="med" len="med"/>
                      <a:tailEnd type="none" w="med" len="med"/>
                    </a:lnT>
                  </a:tcPr>
                </a:tc>
                <a:tc>
                  <a:txBody>
                    <a:bodyPr/>
                    <a:lstStyle/>
                    <a:p>
                      <a:pPr algn="just"/>
                      <a:r>
                        <a:rPr lang="en-US" sz="1200"/>
                        <a:t>RCoins quantity</a:t>
                      </a: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227033202"/>
                  </a:ext>
                </a:extLst>
              </a:tr>
            </a:tbl>
          </a:graphicData>
        </a:graphic>
      </p:graphicFrame>
      <p:sp>
        <p:nvSpPr>
          <p:cNvPr id="4" name="Rectangle : coins arrondis 99">
            <a:extLst>
              <a:ext uri="{FF2B5EF4-FFF2-40B4-BE49-F238E27FC236}">
                <a16:creationId xmlns:a16="http://schemas.microsoft.com/office/drawing/2014/main" id="{7D6C673C-CE1B-9C4E-A50D-5444D227D343}"/>
              </a:ext>
            </a:extLst>
          </p:cNvPr>
          <p:cNvSpPr/>
          <p:nvPr/>
        </p:nvSpPr>
        <p:spPr bwMode="auto">
          <a:xfrm>
            <a:off x="2538374" y="1722088"/>
            <a:ext cx="1564011" cy="1569751"/>
          </a:xfrm>
          <a:prstGeom prst="roundRect">
            <a:avLst>
              <a:gd name="adj" fmla="val 2541"/>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7" name="Rectangle 6">
            <a:extLst>
              <a:ext uri="{FF2B5EF4-FFF2-40B4-BE49-F238E27FC236}">
                <a16:creationId xmlns:a16="http://schemas.microsoft.com/office/drawing/2014/main" id="{386A4075-35B5-6F48-B239-D983282D1396}"/>
              </a:ext>
            </a:extLst>
          </p:cNvPr>
          <p:cNvSpPr/>
          <p:nvPr/>
        </p:nvSpPr>
        <p:spPr bwMode="auto">
          <a:xfrm>
            <a:off x="2699309" y="2014846"/>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Owner </a:t>
            </a:r>
            <a:r>
              <a:rPr lang="fr-FR" sz="1200" i="0">
                <a:cs typeface="Times New Roman" panose="02020603050405020304" pitchFamily="18" charset="0"/>
              </a:rPr>
              <a:t>ID</a:t>
            </a:r>
            <a:endParaRPr kumimoji="0" lang="fr-FR" sz="1200" b="0" i="0" u="none" strike="noStrike" cap="none" normalizeH="0" baseline="0" dirty="0">
              <a:ln>
                <a:noFill/>
              </a:ln>
              <a:effectLst/>
              <a:cs typeface="Times New Roman" panose="02020603050405020304" pitchFamily="18" charset="0"/>
            </a:endParaRPr>
          </a:p>
        </p:txBody>
      </p:sp>
      <p:sp>
        <p:nvSpPr>
          <p:cNvPr id="11" name="ZoneTexte 10"/>
          <p:cNvSpPr txBox="1"/>
          <p:nvPr/>
        </p:nvSpPr>
        <p:spPr>
          <a:xfrm>
            <a:off x="5164530" y="2002512"/>
            <a:ext cx="3461795" cy="276999"/>
          </a:xfrm>
          <a:prstGeom prst="rect">
            <a:avLst/>
          </a:prstGeom>
          <a:noFill/>
        </p:spPr>
        <p:txBody>
          <a:bodyPr wrap="square" rtlCol="0">
            <a:spAutoFit/>
          </a:bodyPr>
          <a:lstStyle/>
          <a:p>
            <a:pPr algn="just"/>
            <a:r>
              <a:rPr lang="en-GB" sz="1200" smtClean="0"/>
              <a:t>Unique Owner </a:t>
            </a:r>
            <a:r>
              <a:rPr lang="en-GB" sz="1200" smtClean="0"/>
              <a:t>Identifier</a:t>
            </a:r>
            <a:endParaRPr lang="en-GB" sz="1200" b="1"/>
          </a:p>
        </p:txBody>
      </p:sp>
      <p:cxnSp>
        <p:nvCxnSpPr>
          <p:cNvPr id="14" name="Connecteur droit avec flèche 13"/>
          <p:cNvCxnSpPr>
            <a:cxnSpLocks/>
            <a:stCxn id="11" idx="1"/>
          </p:cNvCxnSpPr>
          <p:nvPr/>
        </p:nvCxnSpPr>
        <p:spPr>
          <a:xfrm flipH="1">
            <a:off x="4263322" y="2141012"/>
            <a:ext cx="901208" cy="1"/>
          </a:xfrm>
          <a:prstGeom prst="straightConnector1">
            <a:avLst/>
          </a:prstGeom>
          <a:ln w="9525">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17" name="ZoneTexte 16"/>
          <p:cNvSpPr txBox="1"/>
          <p:nvPr/>
        </p:nvSpPr>
        <p:spPr>
          <a:xfrm>
            <a:off x="134400" y="3444672"/>
            <a:ext cx="8491926" cy="276999"/>
          </a:xfrm>
          <a:prstGeom prst="rect">
            <a:avLst/>
          </a:prstGeom>
          <a:noFill/>
        </p:spPr>
        <p:txBody>
          <a:bodyPr wrap="square" rtlCol="0">
            <a:spAutoFit/>
          </a:bodyPr>
          <a:lstStyle/>
          <a:p>
            <a:pPr marL="285750" indent="-285750" algn="just">
              <a:buFont typeface="Arial" panose="020B0604020202020204" pitchFamily="34" charset="0"/>
              <a:buChar char="•"/>
            </a:pPr>
            <a:r>
              <a:rPr lang="en-GB" sz="1200" b="1" smtClean="0"/>
              <a:t>Resources Monitoring: </a:t>
            </a:r>
            <a:r>
              <a:rPr lang="en-GB" sz="1200" smtClean="0"/>
              <a:t>list of node resources that can be evaluated</a:t>
            </a:r>
            <a:endParaRPr lang="en-GB" sz="1200"/>
          </a:p>
        </p:txBody>
      </p:sp>
      <p:sp>
        <p:nvSpPr>
          <p:cNvPr id="28" name="Rectangle 27">
            <a:extLst>
              <a:ext uri="{FF2B5EF4-FFF2-40B4-BE49-F238E27FC236}">
                <a16:creationId xmlns:a16="http://schemas.microsoft.com/office/drawing/2014/main" id="{386A4075-35B5-6F48-B239-D983282D1396}"/>
              </a:ext>
            </a:extLst>
          </p:cNvPr>
          <p:cNvSpPr/>
          <p:nvPr/>
        </p:nvSpPr>
        <p:spPr bwMode="auto">
          <a:xfrm>
            <a:off x="2699309" y="2328561"/>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RCoin</a:t>
            </a:r>
            <a:endParaRPr kumimoji="0" lang="fr-FR" sz="1200" b="0" i="0" u="none" strike="noStrike" cap="none" normalizeH="0" baseline="0" dirty="0">
              <a:ln>
                <a:noFill/>
              </a:ln>
              <a:effectLst/>
              <a:cs typeface="Times New Roman" panose="02020603050405020304" pitchFamily="18" charset="0"/>
            </a:endParaRPr>
          </a:p>
        </p:txBody>
      </p:sp>
      <p:sp>
        <p:nvSpPr>
          <p:cNvPr id="29" name="ZoneTexte 28"/>
          <p:cNvSpPr txBox="1"/>
          <p:nvPr/>
        </p:nvSpPr>
        <p:spPr>
          <a:xfrm>
            <a:off x="5164531" y="2316227"/>
            <a:ext cx="3461794" cy="276999"/>
          </a:xfrm>
          <a:prstGeom prst="rect">
            <a:avLst/>
          </a:prstGeom>
          <a:noFill/>
        </p:spPr>
        <p:txBody>
          <a:bodyPr wrap="square" rtlCol="0">
            <a:spAutoFit/>
          </a:bodyPr>
          <a:lstStyle/>
          <a:p>
            <a:pPr algn="just"/>
            <a:r>
              <a:rPr lang="en-GB" sz="1200"/>
              <a:t>Owner’s Rcoin Quantity</a:t>
            </a:r>
          </a:p>
        </p:txBody>
      </p:sp>
      <p:cxnSp>
        <p:nvCxnSpPr>
          <p:cNvPr id="30" name="Connecteur droit avec flèche 29"/>
          <p:cNvCxnSpPr>
            <a:cxnSpLocks/>
            <a:stCxn id="29" idx="1"/>
          </p:cNvCxnSpPr>
          <p:nvPr/>
        </p:nvCxnSpPr>
        <p:spPr>
          <a:xfrm flipH="1">
            <a:off x="4263321" y="2454727"/>
            <a:ext cx="901210" cy="0"/>
          </a:xfrm>
          <a:prstGeom prst="straightConnector1">
            <a:avLst/>
          </a:prstGeom>
          <a:ln w="9525">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386A4075-35B5-6F48-B239-D983282D1396}"/>
              </a:ext>
            </a:extLst>
          </p:cNvPr>
          <p:cNvSpPr/>
          <p:nvPr/>
        </p:nvSpPr>
        <p:spPr bwMode="auto">
          <a:xfrm>
            <a:off x="2699309" y="2636193"/>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List of Nodes</a:t>
            </a:r>
            <a:endParaRPr kumimoji="0" lang="fr-FR" sz="1200" b="0" i="0" u="none" strike="noStrike" cap="none" normalizeH="0" baseline="0" dirty="0">
              <a:ln>
                <a:noFill/>
              </a:ln>
              <a:effectLst/>
              <a:cs typeface="Times New Roman" panose="02020603050405020304" pitchFamily="18" charset="0"/>
            </a:endParaRPr>
          </a:p>
        </p:txBody>
      </p:sp>
      <p:sp>
        <p:nvSpPr>
          <p:cNvPr id="32" name="ZoneTexte 31"/>
          <p:cNvSpPr txBox="1"/>
          <p:nvPr/>
        </p:nvSpPr>
        <p:spPr>
          <a:xfrm>
            <a:off x="5164531" y="2623859"/>
            <a:ext cx="3461795" cy="276999"/>
          </a:xfrm>
          <a:prstGeom prst="rect">
            <a:avLst/>
          </a:prstGeom>
          <a:noFill/>
        </p:spPr>
        <p:txBody>
          <a:bodyPr wrap="square" rtlCol="0">
            <a:spAutoFit/>
          </a:bodyPr>
          <a:lstStyle/>
          <a:p>
            <a:pPr algn="just"/>
            <a:r>
              <a:rPr lang="en-GB" sz="1200" smtClean="0"/>
              <a:t>List of nodes belonging to </a:t>
            </a:r>
            <a:r>
              <a:rPr lang="en-GB" sz="1200" smtClean="0"/>
              <a:t>Owner</a:t>
            </a:r>
            <a:endParaRPr lang="en-GB" sz="1200" b="1"/>
          </a:p>
        </p:txBody>
      </p:sp>
      <p:cxnSp>
        <p:nvCxnSpPr>
          <p:cNvPr id="33" name="Connecteur droit avec flèche 32"/>
          <p:cNvCxnSpPr>
            <a:cxnSpLocks/>
            <a:stCxn id="32" idx="1"/>
          </p:cNvCxnSpPr>
          <p:nvPr/>
        </p:nvCxnSpPr>
        <p:spPr>
          <a:xfrm flipH="1">
            <a:off x="4263321" y="2762359"/>
            <a:ext cx="901210" cy="1"/>
          </a:xfrm>
          <a:prstGeom prst="straightConnector1">
            <a:avLst/>
          </a:prstGeom>
          <a:ln w="9525">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386A4075-35B5-6F48-B239-D983282D1396}"/>
              </a:ext>
            </a:extLst>
          </p:cNvPr>
          <p:cNvSpPr/>
          <p:nvPr/>
        </p:nvSpPr>
        <p:spPr bwMode="auto">
          <a:xfrm>
            <a:off x="2699309" y="2957057"/>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a:cs typeface="Times New Roman" panose="02020603050405020304" pitchFamily="18" charset="0"/>
              </a:rPr>
              <a:t>State</a:t>
            </a:r>
            <a:endParaRPr kumimoji="0" lang="fr-FR" sz="1200" b="0" i="0" u="none" strike="noStrike" cap="none" normalizeH="0" baseline="0" dirty="0">
              <a:ln>
                <a:noFill/>
              </a:ln>
              <a:effectLst/>
              <a:cs typeface="Times New Roman" panose="02020603050405020304" pitchFamily="18" charset="0"/>
            </a:endParaRPr>
          </a:p>
        </p:txBody>
      </p:sp>
      <p:sp>
        <p:nvSpPr>
          <p:cNvPr id="35" name="ZoneTexte 34"/>
          <p:cNvSpPr txBox="1"/>
          <p:nvPr/>
        </p:nvSpPr>
        <p:spPr>
          <a:xfrm>
            <a:off x="5164530" y="2944723"/>
            <a:ext cx="3461795" cy="276999"/>
          </a:xfrm>
          <a:prstGeom prst="rect">
            <a:avLst/>
          </a:prstGeom>
          <a:noFill/>
        </p:spPr>
        <p:txBody>
          <a:bodyPr wrap="square" rtlCol="0">
            <a:spAutoFit/>
          </a:bodyPr>
          <a:lstStyle/>
          <a:p>
            <a:pPr algn="just"/>
            <a:r>
              <a:rPr lang="en-GB" sz="1200"/>
              <a:t>Fingerprint of the Owner’s Account</a:t>
            </a:r>
            <a:endParaRPr lang="en-GB" sz="1200"/>
          </a:p>
        </p:txBody>
      </p:sp>
      <p:cxnSp>
        <p:nvCxnSpPr>
          <p:cNvPr id="36" name="Connecteur droit avec flèche 35"/>
          <p:cNvCxnSpPr>
            <a:cxnSpLocks/>
            <a:stCxn id="35" idx="1"/>
          </p:cNvCxnSpPr>
          <p:nvPr/>
        </p:nvCxnSpPr>
        <p:spPr>
          <a:xfrm flipH="1">
            <a:off x="4263322" y="3083223"/>
            <a:ext cx="901208" cy="0"/>
          </a:xfrm>
          <a:prstGeom prst="straightConnector1">
            <a:avLst/>
          </a:prstGeom>
          <a:ln w="9525">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97462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869636" y="1300646"/>
            <a:ext cx="986063" cy="868040"/>
          </a:xfrm>
          <a:prstGeom prst="rect">
            <a:avLst/>
          </a:prstGeom>
        </p:spPr>
      </p:pic>
      <p:sp>
        <p:nvSpPr>
          <p:cNvPr id="5" name="Titre 1"/>
          <p:cNvSpPr>
            <a:spLocks noGrp="1"/>
          </p:cNvSpPr>
          <p:nvPr>
            <p:ph type="title"/>
          </p:nvPr>
        </p:nvSpPr>
        <p:spPr>
          <a:xfrm>
            <a:off x="134400" y="139865"/>
            <a:ext cx="8491926" cy="726939"/>
          </a:xfrm>
        </p:spPr>
        <p:txBody>
          <a:bodyPr>
            <a:normAutofit/>
          </a:bodyPr>
          <a:lstStyle/>
          <a:p>
            <a:pPr algn="r"/>
            <a:r>
              <a:rPr lang="en-GB" sz="4000" smtClean="0"/>
              <a:t>Account Creation</a:t>
            </a:r>
            <a:endParaRPr lang="en-GB" sz="4000"/>
          </a:p>
        </p:txBody>
      </p:sp>
      <p:sp>
        <p:nvSpPr>
          <p:cNvPr id="81" name="ZoneTexte 80"/>
          <p:cNvSpPr txBox="1"/>
          <p:nvPr/>
        </p:nvSpPr>
        <p:spPr>
          <a:xfrm>
            <a:off x="3628258" y="1102704"/>
            <a:ext cx="1504205" cy="253916"/>
          </a:xfrm>
          <a:prstGeom prst="rect">
            <a:avLst/>
          </a:prstGeom>
          <a:noFill/>
        </p:spPr>
        <p:txBody>
          <a:bodyPr wrap="square" rtlCol="0">
            <a:spAutoFit/>
          </a:bodyPr>
          <a:lstStyle/>
          <a:p>
            <a:pPr algn="ctr"/>
            <a:r>
              <a:rPr lang="en-US" sz="1050" b="1" smtClean="0">
                <a:solidFill>
                  <a:schemeClr val="accent1"/>
                </a:solidFill>
              </a:rPr>
              <a:t>Multicast - 224.168.0.1</a:t>
            </a:r>
            <a:endParaRPr lang="en-US" sz="1050" b="1">
              <a:solidFill>
                <a:schemeClr val="accent1"/>
              </a:solidFill>
            </a:endParaRPr>
          </a:p>
        </p:txBody>
      </p:sp>
      <p:pic>
        <p:nvPicPr>
          <p:cNvPr id="87" name="Image 86"/>
          <p:cNvPicPr>
            <a:picLocks noChangeAspect="1"/>
          </p:cNvPicPr>
          <p:nvPr/>
        </p:nvPicPr>
        <p:blipFill>
          <a:blip r:embed="rId3"/>
          <a:stretch>
            <a:fillRect/>
          </a:stretch>
        </p:blipFill>
        <p:spPr>
          <a:xfrm>
            <a:off x="637656" y="3375213"/>
            <a:ext cx="419655" cy="405799"/>
          </a:xfrm>
          <a:prstGeom prst="rect">
            <a:avLst/>
          </a:prstGeom>
        </p:spPr>
      </p:pic>
      <p:sp>
        <p:nvSpPr>
          <p:cNvPr id="88" name="Rectangle : coins arrondis 99">
            <a:extLst>
              <a:ext uri="{FF2B5EF4-FFF2-40B4-BE49-F238E27FC236}">
                <a16:creationId xmlns:a16="http://schemas.microsoft.com/office/drawing/2014/main" id="{7D6C673C-CE1B-9C4E-A50D-5444D227D343}"/>
              </a:ext>
            </a:extLst>
          </p:cNvPr>
          <p:cNvSpPr/>
          <p:nvPr/>
        </p:nvSpPr>
        <p:spPr bwMode="auto">
          <a:xfrm>
            <a:off x="65478" y="3873143"/>
            <a:ext cx="1564011" cy="1569751"/>
          </a:xfrm>
          <a:prstGeom prst="roundRect">
            <a:avLst>
              <a:gd name="adj" fmla="val 2541"/>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89" name="Rectangle 88">
            <a:extLst>
              <a:ext uri="{FF2B5EF4-FFF2-40B4-BE49-F238E27FC236}">
                <a16:creationId xmlns:a16="http://schemas.microsoft.com/office/drawing/2014/main" id="{386A4075-35B5-6F48-B239-D983282D1396}"/>
              </a:ext>
            </a:extLst>
          </p:cNvPr>
          <p:cNvSpPr/>
          <p:nvPr/>
        </p:nvSpPr>
        <p:spPr bwMode="auto">
          <a:xfrm>
            <a:off x="226413" y="4165901"/>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Owner A</a:t>
            </a:r>
            <a:endParaRPr kumimoji="0" lang="fr-FR" sz="1200" b="0" i="0" u="none" strike="noStrike" cap="none" normalizeH="0" baseline="0" dirty="0">
              <a:ln>
                <a:noFill/>
              </a:ln>
              <a:effectLst/>
              <a:cs typeface="Times New Roman" panose="02020603050405020304" pitchFamily="18" charset="0"/>
            </a:endParaRPr>
          </a:p>
        </p:txBody>
      </p:sp>
      <p:sp>
        <p:nvSpPr>
          <p:cNvPr id="90" name="Rectangle 89">
            <a:extLst>
              <a:ext uri="{FF2B5EF4-FFF2-40B4-BE49-F238E27FC236}">
                <a16:creationId xmlns:a16="http://schemas.microsoft.com/office/drawing/2014/main" id="{386A4075-35B5-6F48-B239-D983282D1396}"/>
              </a:ext>
            </a:extLst>
          </p:cNvPr>
          <p:cNvSpPr/>
          <p:nvPr/>
        </p:nvSpPr>
        <p:spPr bwMode="auto">
          <a:xfrm>
            <a:off x="226413" y="4479616"/>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5</a:t>
            </a:r>
            <a:endParaRPr kumimoji="0" lang="fr-FR" sz="1200" b="0" i="0" u="none" strike="noStrike" cap="none" normalizeH="0" baseline="0" dirty="0">
              <a:ln>
                <a:noFill/>
              </a:ln>
              <a:effectLst/>
              <a:cs typeface="Times New Roman" panose="02020603050405020304" pitchFamily="18" charset="0"/>
            </a:endParaRPr>
          </a:p>
        </p:txBody>
      </p:sp>
      <p:sp>
        <p:nvSpPr>
          <p:cNvPr id="91" name="Rectangle 90">
            <a:extLst>
              <a:ext uri="{FF2B5EF4-FFF2-40B4-BE49-F238E27FC236}">
                <a16:creationId xmlns:a16="http://schemas.microsoft.com/office/drawing/2014/main" id="{386A4075-35B5-6F48-B239-D983282D1396}"/>
              </a:ext>
            </a:extLst>
          </p:cNvPr>
          <p:cNvSpPr/>
          <p:nvPr/>
        </p:nvSpPr>
        <p:spPr bwMode="auto">
          <a:xfrm>
            <a:off x="226413" y="4787248"/>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a:t>
            </a:r>
            <a:endParaRPr kumimoji="0" lang="fr-FR" sz="1200" b="0" i="0" u="none" strike="noStrike" cap="none" normalizeH="0" baseline="0" dirty="0">
              <a:ln>
                <a:noFill/>
              </a:ln>
              <a:effectLst/>
              <a:cs typeface="Times New Roman" panose="02020603050405020304" pitchFamily="18" charset="0"/>
            </a:endParaRPr>
          </a:p>
        </p:txBody>
      </p:sp>
      <p:sp>
        <p:nvSpPr>
          <p:cNvPr id="92" name="Rectangle 91">
            <a:extLst>
              <a:ext uri="{FF2B5EF4-FFF2-40B4-BE49-F238E27FC236}">
                <a16:creationId xmlns:a16="http://schemas.microsoft.com/office/drawing/2014/main" id="{386A4075-35B5-6F48-B239-D983282D1396}"/>
              </a:ext>
            </a:extLst>
          </p:cNvPr>
          <p:cNvSpPr/>
          <p:nvPr/>
        </p:nvSpPr>
        <p:spPr bwMode="auto">
          <a:xfrm>
            <a:off x="226413" y="5108112"/>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000000</a:t>
            </a:r>
            <a:endParaRPr kumimoji="0" lang="fr-FR" sz="1200" b="0" i="0" u="none" strike="noStrike" cap="none" normalizeH="0" baseline="0" dirty="0">
              <a:ln>
                <a:noFill/>
              </a:ln>
              <a:effectLst/>
              <a:cs typeface="Times New Roman" panose="02020603050405020304" pitchFamily="18" charset="0"/>
            </a:endParaRPr>
          </a:p>
        </p:txBody>
      </p:sp>
      <p:graphicFrame>
        <p:nvGraphicFramePr>
          <p:cNvPr id="94" name="Tableau 93">
            <a:extLst>
              <a:ext uri="{FF2B5EF4-FFF2-40B4-BE49-F238E27FC236}">
                <a16:creationId xmlns:a16="http://schemas.microsoft.com/office/drawing/2014/main" id="{A71AAE1C-5397-C840-B40B-098F61794FAE}"/>
              </a:ext>
            </a:extLst>
          </p:cNvPr>
          <p:cNvGraphicFramePr>
            <a:graphicFrameLocks noGrp="1"/>
          </p:cNvGraphicFramePr>
          <p:nvPr>
            <p:extLst/>
          </p:nvPr>
        </p:nvGraphicFramePr>
        <p:xfrm>
          <a:off x="134397" y="1490826"/>
          <a:ext cx="1746930" cy="243840"/>
        </p:xfrm>
        <a:graphic>
          <a:graphicData uri="http://schemas.openxmlformats.org/drawingml/2006/table">
            <a:tbl>
              <a:tblPr bandRow="1">
                <a:tableStyleId>{8A107856-5554-42FB-B03E-39F5DBC370BA}</a:tableStyleId>
              </a:tblPr>
              <a:tblGrid>
                <a:gridCol w="873465">
                  <a:extLst>
                    <a:ext uri="{9D8B030D-6E8A-4147-A177-3AD203B41FA5}">
                      <a16:colId xmlns:a16="http://schemas.microsoft.com/office/drawing/2014/main" val="1241193054"/>
                    </a:ext>
                  </a:extLst>
                </a:gridCol>
                <a:gridCol w="873465">
                  <a:extLst>
                    <a:ext uri="{9D8B030D-6E8A-4147-A177-3AD203B41FA5}">
                      <a16:colId xmlns:a16="http://schemas.microsoft.com/office/drawing/2014/main" val="1719282151"/>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smtClean="0">
                          <a:solidFill>
                            <a:schemeClr val="tx1"/>
                          </a:solidFill>
                          <a:latin typeface="+mn-lt"/>
                          <a:cs typeface="Times New Roman" panose="02020603050405020304" pitchFamily="18" charset="0"/>
                        </a:rPr>
                        <a:t>NewAccount</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mn-cs"/>
                        </a:rPr>
                        <a:t>Owner</a:t>
                      </a:r>
                      <a:r>
                        <a:rPr lang="fr-FR" sz="1000" baseline="0" smtClean="0">
                          <a:solidFill>
                            <a:schemeClr val="tx1"/>
                          </a:solidFill>
                          <a:latin typeface="+mn-lt"/>
                          <a:cs typeface="+mn-cs"/>
                        </a:rPr>
                        <a:t> ID</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bl>
          </a:graphicData>
        </a:graphic>
      </p:graphicFrame>
      <p:sp>
        <p:nvSpPr>
          <p:cNvPr id="95" name="ZoneTexte 94"/>
          <p:cNvSpPr txBox="1"/>
          <p:nvPr/>
        </p:nvSpPr>
        <p:spPr>
          <a:xfrm>
            <a:off x="58262" y="1230178"/>
            <a:ext cx="1141431" cy="253916"/>
          </a:xfrm>
          <a:prstGeom prst="rect">
            <a:avLst/>
          </a:prstGeom>
          <a:noFill/>
        </p:spPr>
        <p:txBody>
          <a:bodyPr wrap="square" rtlCol="0">
            <a:spAutoFit/>
          </a:bodyPr>
          <a:lstStyle/>
          <a:p>
            <a:r>
              <a:rPr lang="en-US" sz="1050" b="1" smtClean="0">
                <a:solidFill>
                  <a:schemeClr val="accent1"/>
                </a:solidFill>
              </a:rPr>
              <a:t>Account Creation</a:t>
            </a:r>
            <a:endParaRPr lang="en-US" sz="1050" b="1">
              <a:solidFill>
                <a:schemeClr val="accent1"/>
              </a:solidFill>
            </a:endParaRPr>
          </a:p>
        </p:txBody>
      </p:sp>
      <p:graphicFrame>
        <p:nvGraphicFramePr>
          <p:cNvPr id="100" name="Tableau 99">
            <a:extLst>
              <a:ext uri="{FF2B5EF4-FFF2-40B4-BE49-F238E27FC236}">
                <a16:creationId xmlns:a16="http://schemas.microsoft.com/office/drawing/2014/main" id="{A71AAE1C-5397-C840-B40B-098F61794FAE}"/>
              </a:ext>
            </a:extLst>
          </p:cNvPr>
          <p:cNvGraphicFramePr>
            <a:graphicFrameLocks noGrp="1"/>
          </p:cNvGraphicFramePr>
          <p:nvPr>
            <p:extLst/>
          </p:nvPr>
        </p:nvGraphicFramePr>
        <p:xfrm>
          <a:off x="58262" y="3062509"/>
          <a:ext cx="1746930" cy="243840"/>
        </p:xfrm>
        <a:graphic>
          <a:graphicData uri="http://schemas.openxmlformats.org/drawingml/2006/table">
            <a:tbl>
              <a:tblPr bandRow="1">
                <a:tableStyleId>{8A107856-5554-42FB-B03E-39F5DBC370BA}</a:tableStyleId>
              </a:tblPr>
              <a:tblGrid>
                <a:gridCol w="873465">
                  <a:extLst>
                    <a:ext uri="{9D8B030D-6E8A-4147-A177-3AD203B41FA5}">
                      <a16:colId xmlns:a16="http://schemas.microsoft.com/office/drawing/2014/main" val="1241193054"/>
                    </a:ext>
                  </a:extLst>
                </a:gridCol>
                <a:gridCol w="873465">
                  <a:extLst>
                    <a:ext uri="{9D8B030D-6E8A-4147-A177-3AD203B41FA5}">
                      <a16:colId xmlns:a16="http://schemas.microsoft.com/office/drawing/2014/main" val="1719282151"/>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smtClean="0">
                          <a:solidFill>
                            <a:schemeClr val="tx1"/>
                          </a:solidFill>
                          <a:latin typeface="+mn-lt"/>
                          <a:cs typeface="Times New Roman" panose="02020603050405020304" pitchFamily="18" charset="0"/>
                        </a:rPr>
                        <a:t>NewAccount</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mn-cs"/>
                        </a:rPr>
                        <a:t>Owner</a:t>
                      </a:r>
                      <a:r>
                        <a:rPr lang="fr-FR" sz="1000" baseline="0" smtClean="0">
                          <a:solidFill>
                            <a:schemeClr val="tx1"/>
                          </a:solidFill>
                          <a:latin typeface="+mn-lt"/>
                          <a:cs typeface="+mn-cs"/>
                        </a:rPr>
                        <a:t> A</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bl>
          </a:graphicData>
        </a:graphic>
      </p:graphicFrame>
      <p:pic>
        <p:nvPicPr>
          <p:cNvPr id="102" name="Image 101"/>
          <p:cNvPicPr>
            <a:picLocks noChangeAspect="1"/>
          </p:cNvPicPr>
          <p:nvPr/>
        </p:nvPicPr>
        <p:blipFill>
          <a:blip r:embed="rId3"/>
          <a:stretch>
            <a:fillRect/>
          </a:stretch>
        </p:blipFill>
        <p:spPr>
          <a:xfrm>
            <a:off x="3483242" y="3378896"/>
            <a:ext cx="419655" cy="405799"/>
          </a:xfrm>
          <a:prstGeom prst="rect">
            <a:avLst/>
          </a:prstGeom>
        </p:spPr>
      </p:pic>
      <p:sp>
        <p:nvSpPr>
          <p:cNvPr id="103" name="Rectangle : coins arrondis 99">
            <a:extLst>
              <a:ext uri="{FF2B5EF4-FFF2-40B4-BE49-F238E27FC236}">
                <a16:creationId xmlns:a16="http://schemas.microsoft.com/office/drawing/2014/main" id="{7D6C673C-CE1B-9C4E-A50D-5444D227D343}"/>
              </a:ext>
            </a:extLst>
          </p:cNvPr>
          <p:cNvSpPr/>
          <p:nvPr/>
        </p:nvSpPr>
        <p:spPr bwMode="auto">
          <a:xfrm>
            <a:off x="2911064" y="3876826"/>
            <a:ext cx="1564011" cy="1569751"/>
          </a:xfrm>
          <a:prstGeom prst="roundRect">
            <a:avLst>
              <a:gd name="adj" fmla="val 2541"/>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104" name="Rectangle 103">
            <a:extLst>
              <a:ext uri="{FF2B5EF4-FFF2-40B4-BE49-F238E27FC236}">
                <a16:creationId xmlns:a16="http://schemas.microsoft.com/office/drawing/2014/main" id="{386A4075-35B5-6F48-B239-D983282D1396}"/>
              </a:ext>
            </a:extLst>
          </p:cNvPr>
          <p:cNvSpPr/>
          <p:nvPr/>
        </p:nvSpPr>
        <p:spPr bwMode="auto">
          <a:xfrm>
            <a:off x="3071999" y="4169584"/>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Owner B</a:t>
            </a:r>
            <a:endParaRPr kumimoji="0" lang="fr-FR" sz="1200" b="0" i="0" u="none" strike="noStrike" cap="none" normalizeH="0" baseline="0" dirty="0">
              <a:ln>
                <a:noFill/>
              </a:ln>
              <a:effectLst/>
              <a:cs typeface="Times New Roman" panose="02020603050405020304" pitchFamily="18" charset="0"/>
            </a:endParaRPr>
          </a:p>
        </p:txBody>
      </p:sp>
      <p:sp>
        <p:nvSpPr>
          <p:cNvPr id="105" name="Rectangle 104">
            <a:extLst>
              <a:ext uri="{FF2B5EF4-FFF2-40B4-BE49-F238E27FC236}">
                <a16:creationId xmlns:a16="http://schemas.microsoft.com/office/drawing/2014/main" id="{386A4075-35B5-6F48-B239-D983282D1396}"/>
              </a:ext>
            </a:extLst>
          </p:cNvPr>
          <p:cNvSpPr/>
          <p:nvPr/>
        </p:nvSpPr>
        <p:spPr bwMode="auto">
          <a:xfrm>
            <a:off x="3071999" y="4483299"/>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5</a:t>
            </a:r>
            <a:endParaRPr kumimoji="0" lang="fr-FR" sz="1200" b="0" i="0" u="none" strike="noStrike" cap="none" normalizeH="0" baseline="0" dirty="0">
              <a:ln>
                <a:noFill/>
              </a:ln>
              <a:effectLst/>
              <a:cs typeface="Times New Roman" panose="02020603050405020304" pitchFamily="18" charset="0"/>
            </a:endParaRPr>
          </a:p>
        </p:txBody>
      </p:sp>
      <p:sp>
        <p:nvSpPr>
          <p:cNvPr id="106" name="Rectangle 105">
            <a:extLst>
              <a:ext uri="{FF2B5EF4-FFF2-40B4-BE49-F238E27FC236}">
                <a16:creationId xmlns:a16="http://schemas.microsoft.com/office/drawing/2014/main" id="{386A4075-35B5-6F48-B239-D983282D1396}"/>
              </a:ext>
            </a:extLst>
          </p:cNvPr>
          <p:cNvSpPr/>
          <p:nvPr/>
        </p:nvSpPr>
        <p:spPr bwMode="auto">
          <a:xfrm>
            <a:off x="3071999" y="4790931"/>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a:cs typeface="Times New Roman" panose="02020603050405020304" pitchFamily="18" charset="0"/>
              </a:rPr>
              <a:t>{}</a:t>
            </a:r>
            <a:endParaRPr kumimoji="0" lang="fr-FR" sz="1200" b="0" i="0" u="none" strike="noStrike" cap="none" normalizeH="0" baseline="0" dirty="0">
              <a:ln>
                <a:noFill/>
              </a:ln>
              <a:effectLst/>
              <a:cs typeface="Times New Roman" panose="02020603050405020304" pitchFamily="18" charset="0"/>
            </a:endParaRPr>
          </a:p>
        </p:txBody>
      </p:sp>
      <p:sp>
        <p:nvSpPr>
          <p:cNvPr id="107" name="Rectangle 106">
            <a:extLst>
              <a:ext uri="{FF2B5EF4-FFF2-40B4-BE49-F238E27FC236}">
                <a16:creationId xmlns:a16="http://schemas.microsoft.com/office/drawing/2014/main" id="{386A4075-35B5-6F48-B239-D983282D1396}"/>
              </a:ext>
            </a:extLst>
          </p:cNvPr>
          <p:cNvSpPr/>
          <p:nvPr/>
        </p:nvSpPr>
        <p:spPr bwMode="auto">
          <a:xfrm>
            <a:off x="3071999" y="5111795"/>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000000</a:t>
            </a:r>
            <a:endParaRPr kumimoji="0" lang="fr-FR" sz="1200" b="0" i="0" u="none" strike="noStrike" cap="none" normalizeH="0" baseline="0" dirty="0">
              <a:ln>
                <a:noFill/>
              </a:ln>
              <a:effectLst/>
              <a:cs typeface="Times New Roman" panose="02020603050405020304" pitchFamily="18" charset="0"/>
            </a:endParaRPr>
          </a:p>
        </p:txBody>
      </p:sp>
      <p:pic>
        <p:nvPicPr>
          <p:cNvPr id="120" name="Image 119"/>
          <p:cNvPicPr>
            <a:picLocks noChangeAspect="1"/>
          </p:cNvPicPr>
          <p:nvPr/>
        </p:nvPicPr>
        <p:blipFill>
          <a:blip r:embed="rId3"/>
          <a:stretch>
            <a:fillRect/>
          </a:stretch>
        </p:blipFill>
        <p:spPr>
          <a:xfrm>
            <a:off x="5737623" y="3375213"/>
            <a:ext cx="419655" cy="405799"/>
          </a:xfrm>
          <a:prstGeom prst="rect">
            <a:avLst/>
          </a:prstGeom>
        </p:spPr>
      </p:pic>
      <p:sp>
        <p:nvSpPr>
          <p:cNvPr id="121" name="Rectangle : coins arrondis 99">
            <a:extLst>
              <a:ext uri="{FF2B5EF4-FFF2-40B4-BE49-F238E27FC236}">
                <a16:creationId xmlns:a16="http://schemas.microsoft.com/office/drawing/2014/main" id="{7D6C673C-CE1B-9C4E-A50D-5444D227D343}"/>
              </a:ext>
            </a:extLst>
          </p:cNvPr>
          <p:cNvSpPr/>
          <p:nvPr/>
        </p:nvSpPr>
        <p:spPr bwMode="auto">
          <a:xfrm>
            <a:off x="5165445" y="3873143"/>
            <a:ext cx="1564011" cy="1569751"/>
          </a:xfrm>
          <a:prstGeom prst="roundRect">
            <a:avLst>
              <a:gd name="adj" fmla="val 2541"/>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122" name="Rectangle 121">
            <a:extLst>
              <a:ext uri="{FF2B5EF4-FFF2-40B4-BE49-F238E27FC236}">
                <a16:creationId xmlns:a16="http://schemas.microsoft.com/office/drawing/2014/main" id="{386A4075-35B5-6F48-B239-D983282D1396}"/>
              </a:ext>
            </a:extLst>
          </p:cNvPr>
          <p:cNvSpPr/>
          <p:nvPr/>
        </p:nvSpPr>
        <p:spPr bwMode="auto">
          <a:xfrm>
            <a:off x="5326380" y="4165901"/>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Owner C</a:t>
            </a:r>
            <a:endParaRPr kumimoji="0" lang="fr-FR" sz="1200" b="0" i="0" u="none" strike="noStrike" cap="none" normalizeH="0" baseline="0" dirty="0">
              <a:ln>
                <a:noFill/>
              </a:ln>
              <a:effectLst/>
              <a:cs typeface="Times New Roman" panose="02020603050405020304" pitchFamily="18" charset="0"/>
            </a:endParaRPr>
          </a:p>
        </p:txBody>
      </p:sp>
      <p:sp>
        <p:nvSpPr>
          <p:cNvPr id="123" name="Rectangle 122">
            <a:extLst>
              <a:ext uri="{FF2B5EF4-FFF2-40B4-BE49-F238E27FC236}">
                <a16:creationId xmlns:a16="http://schemas.microsoft.com/office/drawing/2014/main" id="{386A4075-35B5-6F48-B239-D983282D1396}"/>
              </a:ext>
            </a:extLst>
          </p:cNvPr>
          <p:cNvSpPr/>
          <p:nvPr/>
        </p:nvSpPr>
        <p:spPr bwMode="auto">
          <a:xfrm>
            <a:off x="5326380" y="4479616"/>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5</a:t>
            </a:r>
            <a:endParaRPr kumimoji="0" lang="fr-FR" sz="1200" b="0" i="0" u="none" strike="noStrike" cap="none" normalizeH="0" baseline="0" dirty="0">
              <a:ln>
                <a:noFill/>
              </a:ln>
              <a:effectLst/>
              <a:cs typeface="Times New Roman" panose="02020603050405020304" pitchFamily="18" charset="0"/>
            </a:endParaRPr>
          </a:p>
        </p:txBody>
      </p:sp>
      <p:sp>
        <p:nvSpPr>
          <p:cNvPr id="124" name="Rectangle 123">
            <a:extLst>
              <a:ext uri="{FF2B5EF4-FFF2-40B4-BE49-F238E27FC236}">
                <a16:creationId xmlns:a16="http://schemas.microsoft.com/office/drawing/2014/main" id="{386A4075-35B5-6F48-B239-D983282D1396}"/>
              </a:ext>
            </a:extLst>
          </p:cNvPr>
          <p:cNvSpPr/>
          <p:nvPr/>
        </p:nvSpPr>
        <p:spPr bwMode="auto">
          <a:xfrm>
            <a:off x="5326380" y="4787248"/>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a:cs typeface="Times New Roman" panose="02020603050405020304" pitchFamily="18" charset="0"/>
              </a:rPr>
              <a:t>{}</a:t>
            </a:r>
            <a:endParaRPr kumimoji="0" lang="fr-FR" sz="1200" b="0" i="0" u="none" strike="noStrike" cap="none" normalizeH="0" baseline="0" dirty="0">
              <a:ln>
                <a:noFill/>
              </a:ln>
              <a:effectLst/>
              <a:cs typeface="Times New Roman" panose="02020603050405020304" pitchFamily="18" charset="0"/>
            </a:endParaRPr>
          </a:p>
        </p:txBody>
      </p:sp>
      <p:sp>
        <p:nvSpPr>
          <p:cNvPr id="125" name="Rectangle 124">
            <a:extLst>
              <a:ext uri="{FF2B5EF4-FFF2-40B4-BE49-F238E27FC236}">
                <a16:creationId xmlns:a16="http://schemas.microsoft.com/office/drawing/2014/main" id="{386A4075-35B5-6F48-B239-D983282D1396}"/>
              </a:ext>
            </a:extLst>
          </p:cNvPr>
          <p:cNvSpPr/>
          <p:nvPr/>
        </p:nvSpPr>
        <p:spPr bwMode="auto">
          <a:xfrm>
            <a:off x="5326380" y="5108112"/>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000000</a:t>
            </a:r>
            <a:endParaRPr kumimoji="0" lang="fr-FR" sz="1200" b="0" i="0" u="none" strike="noStrike" cap="none" normalizeH="0" baseline="0" dirty="0">
              <a:ln>
                <a:noFill/>
              </a:ln>
              <a:effectLst/>
              <a:cs typeface="Times New Roman" panose="02020603050405020304" pitchFamily="18" charset="0"/>
            </a:endParaRPr>
          </a:p>
        </p:txBody>
      </p:sp>
      <p:pic>
        <p:nvPicPr>
          <p:cNvPr id="128" name="Image 127"/>
          <p:cNvPicPr>
            <a:picLocks noChangeAspect="1"/>
          </p:cNvPicPr>
          <p:nvPr/>
        </p:nvPicPr>
        <p:blipFill>
          <a:blip r:embed="rId3"/>
          <a:stretch>
            <a:fillRect/>
          </a:stretch>
        </p:blipFill>
        <p:spPr>
          <a:xfrm>
            <a:off x="7910221" y="3378896"/>
            <a:ext cx="419655" cy="405799"/>
          </a:xfrm>
          <a:prstGeom prst="rect">
            <a:avLst/>
          </a:prstGeom>
        </p:spPr>
      </p:pic>
      <p:sp>
        <p:nvSpPr>
          <p:cNvPr id="129" name="Rectangle : coins arrondis 99">
            <a:extLst>
              <a:ext uri="{FF2B5EF4-FFF2-40B4-BE49-F238E27FC236}">
                <a16:creationId xmlns:a16="http://schemas.microsoft.com/office/drawing/2014/main" id="{7D6C673C-CE1B-9C4E-A50D-5444D227D343}"/>
              </a:ext>
            </a:extLst>
          </p:cNvPr>
          <p:cNvSpPr/>
          <p:nvPr/>
        </p:nvSpPr>
        <p:spPr bwMode="auto">
          <a:xfrm>
            <a:off x="7338043" y="3876826"/>
            <a:ext cx="1564011" cy="1569751"/>
          </a:xfrm>
          <a:prstGeom prst="roundRect">
            <a:avLst>
              <a:gd name="adj" fmla="val 2541"/>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130" name="Rectangle 129">
            <a:extLst>
              <a:ext uri="{FF2B5EF4-FFF2-40B4-BE49-F238E27FC236}">
                <a16:creationId xmlns:a16="http://schemas.microsoft.com/office/drawing/2014/main" id="{386A4075-35B5-6F48-B239-D983282D1396}"/>
              </a:ext>
            </a:extLst>
          </p:cNvPr>
          <p:cNvSpPr/>
          <p:nvPr/>
        </p:nvSpPr>
        <p:spPr bwMode="auto">
          <a:xfrm>
            <a:off x="7498978" y="4169584"/>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Owner D</a:t>
            </a:r>
            <a:endParaRPr kumimoji="0" lang="fr-FR" sz="1200" b="0" i="0" u="none" strike="noStrike" cap="none" normalizeH="0" baseline="0" dirty="0">
              <a:ln>
                <a:noFill/>
              </a:ln>
              <a:effectLst/>
              <a:cs typeface="Times New Roman" panose="02020603050405020304" pitchFamily="18" charset="0"/>
            </a:endParaRPr>
          </a:p>
        </p:txBody>
      </p:sp>
      <p:sp>
        <p:nvSpPr>
          <p:cNvPr id="131" name="Rectangle 130">
            <a:extLst>
              <a:ext uri="{FF2B5EF4-FFF2-40B4-BE49-F238E27FC236}">
                <a16:creationId xmlns:a16="http://schemas.microsoft.com/office/drawing/2014/main" id="{386A4075-35B5-6F48-B239-D983282D1396}"/>
              </a:ext>
            </a:extLst>
          </p:cNvPr>
          <p:cNvSpPr/>
          <p:nvPr/>
        </p:nvSpPr>
        <p:spPr bwMode="auto">
          <a:xfrm>
            <a:off x="7498978" y="4483299"/>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5</a:t>
            </a:r>
            <a:endParaRPr kumimoji="0" lang="fr-FR" sz="1200" b="0" i="0" u="none" strike="noStrike" cap="none" normalizeH="0" baseline="0" dirty="0">
              <a:ln>
                <a:noFill/>
              </a:ln>
              <a:effectLst/>
              <a:cs typeface="Times New Roman" panose="02020603050405020304" pitchFamily="18" charset="0"/>
            </a:endParaRPr>
          </a:p>
        </p:txBody>
      </p:sp>
      <p:sp>
        <p:nvSpPr>
          <p:cNvPr id="132" name="Rectangle 131">
            <a:extLst>
              <a:ext uri="{FF2B5EF4-FFF2-40B4-BE49-F238E27FC236}">
                <a16:creationId xmlns:a16="http://schemas.microsoft.com/office/drawing/2014/main" id="{386A4075-35B5-6F48-B239-D983282D1396}"/>
              </a:ext>
            </a:extLst>
          </p:cNvPr>
          <p:cNvSpPr/>
          <p:nvPr/>
        </p:nvSpPr>
        <p:spPr bwMode="auto">
          <a:xfrm>
            <a:off x="7498978" y="4790931"/>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a:cs typeface="Times New Roman" panose="02020603050405020304" pitchFamily="18" charset="0"/>
              </a:rPr>
              <a:t>{}</a:t>
            </a:r>
            <a:endParaRPr kumimoji="0" lang="fr-FR" sz="1200" b="0" i="0" u="none" strike="noStrike" cap="none" normalizeH="0" baseline="0" dirty="0">
              <a:ln>
                <a:noFill/>
              </a:ln>
              <a:effectLst/>
              <a:cs typeface="Times New Roman" panose="02020603050405020304" pitchFamily="18" charset="0"/>
            </a:endParaRPr>
          </a:p>
        </p:txBody>
      </p:sp>
      <p:sp>
        <p:nvSpPr>
          <p:cNvPr id="133" name="Rectangle 132">
            <a:extLst>
              <a:ext uri="{FF2B5EF4-FFF2-40B4-BE49-F238E27FC236}">
                <a16:creationId xmlns:a16="http://schemas.microsoft.com/office/drawing/2014/main" id="{386A4075-35B5-6F48-B239-D983282D1396}"/>
              </a:ext>
            </a:extLst>
          </p:cNvPr>
          <p:cNvSpPr/>
          <p:nvPr/>
        </p:nvSpPr>
        <p:spPr bwMode="auto">
          <a:xfrm>
            <a:off x="7498978" y="5111795"/>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000000</a:t>
            </a:r>
            <a:endParaRPr kumimoji="0" lang="fr-FR" sz="1200" b="0" i="0" u="none" strike="noStrike" cap="none" normalizeH="0" baseline="0" dirty="0">
              <a:ln>
                <a:noFill/>
              </a:ln>
              <a:effectLst/>
              <a:cs typeface="Times New Roman" panose="02020603050405020304" pitchFamily="18" charset="0"/>
            </a:endParaRPr>
          </a:p>
        </p:txBody>
      </p:sp>
      <p:graphicFrame>
        <p:nvGraphicFramePr>
          <p:cNvPr id="150" name="Tableau 149">
            <a:extLst>
              <a:ext uri="{FF2B5EF4-FFF2-40B4-BE49-F238E27FC236}">
                <a16:creationId xmlns:a16="http://schemas.microsoft.com/office/drawing/2014/main" id="{A71AAE1C-5397-C840-B40B-098F61794FAE}"/>
              </a:ext>
            </a:extLst>
          </p:cNvPr>
          <p:cNvGraphicFramePr>
            <a:graphicFrameLocks noGrp="1"/>
          </p:cNvGraphicFramePr>
          <p:nvPr>
            <p:extLst/>
          </p:nvPr>
        </p:nvGraphicFramePr>
        <p:xfrm>
          <a:off x="2819605" y="3091085"/>
          <a:ext cx="1746930" cy="243840"/>
        </p:xfrm>
        <a:graphic>
          <a:graphicData uri="http://schemas.openxmlformats.org/drawingml/2006/table">
            <a:tbl>
              <a:tblPr bandRow="1">
                <a:tableStyleId>{8A107856-5554-42FB-B03E-39F5DBC370BA}</a:tableStyleId>
              </a:tblPr>
              <a:tblGrid>
                <a:gridCol w="873465">
                  <a:extLst>
                    <a:ext uri="{9D8B030D-6E8A-4147-A177-3AD203B41FA5}">
                      <a16:colId xmlns:a16="http://schemas.microsoft.com/office/drawing/2014/main" val="1241193054"/>
                    </a:ext>
                  </a:extLst>
                </a:gridCol>
                <a:gridCol w="873465">
                  <a:extLst>
                    <a:ext uri="{9D8B030D-6E8A-4147-A177-3AD203B41FA5}">
                      <a16:colId xmlns:a16="http://schemas.microsoft.com/office/drawing/2014/main" val="1719282151"/>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smtClean="0">
                          <a:solidFill>
                            <a:schemeClr val="tx1"/>
                          </a:solidFill>
                          <a:latin typeface="+mn-lt"/>
                          <a:cs typeface="Times New Roman" panose="02020603050405020304" pitchFamily="18" charset="0"/>
                        </a:rPr>
                        <a:t>NewAccount</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mn-cs"/>
                        </a:rPr>
                        <a:t>Owner</a:t>
                      </a:r>
                      <a:r>
                        <a:rPr lang="fr-FR" sz="1000" baseline="0" smtClean="0">
                          <a:solidFill>
                            <a:schemeClr val="tx1"/>
                          </a:solidFill>
                          <a:latin typeface="+mn-lt"/>
                          <a:cs typeface="+mn-cs"/>
                        </a:rPr>
                        <a:t> B</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bl>
          </a:graphicData>
        </a:graphic>
      </p:graphicFrame>
      <p:sp>
        <p:nvSpPr>
          <p:cNvPr id="151" name="Rectangle 150"/>
          <p:cNvSpPr/>
          <p:nvPr/>
        </p:nvSpPr>
        <p:spPr>
          <a:xfrm>
            <a:off x="226413" y="4486764"/>
            <a:ext cx="1238003" cy="244851"/>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ZoneTexte 37"/>
          <p:cNvSpPr txBox="1"/>
          <p:nvPr/>
        </p:nvSpPr>
        <p:spPr>
          <a:xfrm>
            <a:off x="1556606" y="4470934"/>
            <a:ext cx="1131513" cy="276999"/>
          </a:xfrm>
          <a:prstGeom prst="rect">
            <a:avLst/>
          </a:prstGeom>
          <a:noFill/>
        </p:spPr>
        <p:txBody>
          <a:bodyPr wrap="square" rtlCol="0">
            <a:spAutoFit/>
          </a:bodyPr>
          <a:lstStyle/>
          <a:p>
            <a:pPr algn="just"/>
            <a:r>
              <a:rPr lang="en-GB" sz="1200" i="1" smtClean="0"/>
              <a:t>Sign up bonus</a:t>
            </a:r>
            <a:endParaRPr lang="en-GB" sz="1200" b="1" i="1"/>
          </a:p>
        </p:txBody>
      </p:sp>
      <p:sp>
        <p:nvSpPr>
          <p:cNvPr id="39" name="Rectangle 38"/>
          <p:cNvSpPr/>
          <p:nvPr/>
        </p:nvSpPr>
        <p:spPr>
          <a:xfrm>
            <a:off x="226413" y="4793331"/>
            <a:ext cx="1238003" cy="244851"/>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ZoneTexte 39"/>
          <p:cNvSpPr txBox="1"/>
          <p:nvPr/>
        </p:nvSpPr>
        <p:spPr>
          <a:xfrm>
            <a:off x="1556606" y="4777501"/>
            <a:ext cx="1406050" cy="276999"/>
          </a:xfrm>
          <a:prstGeom prst="rect">
            <a:avLst/>
          </a:prstGeom>
          <a:noFill/>
        </p:spPr>
        <p:txBody>
          <a:bodyPr wrap="square" rtlCol="0">
            <a:spAutoFit/>
          </a:bodyPr>
          <a:lstStyle/>
          <a:p>
            <a:pPr algn="just"/>
            <a:r>
              <a:rPr lang="en-GB" sz="1200" i="1" smtClean="0"/>
              <a:t>Empty list of Nodes</a:t>
            </a:r>
            <a:endParaRPr lang="en-GB" sz="1200" b="1" i="1"/>
          </a:p>
        </p:txBody>
      </p:sp>
      <p:sp>
        <p:nvSpPr>
          <p:cNvPr id="41" name="Rectangle 40"/>
          <p:cNvSpPr/>
          <p:nvPr/>
        </p:nvSpPr>
        <p:spPr>
          <a:xfrm>
            <a:off x="226413" y="5111472"/>
            <a:ext cx="1238003" cy="244851"/>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ZoneTexte 41"/>
          <p:cNvSpPr txBox="1"/>
          <p:nvPr/>
        </p:nvSpPr>
        <p:spPr>
          <a:xfrm>
            <a:off x="1556606" y="5095642"/>
            <a:ext cx="1406050" cy="276999"/>
          </a:xfrm>
          <a:prstGeom prst="rect">
            <a:avLst/>
          </a:prstGeom>
          <a:noFill/>
        </p:spPr>
        <p:txBody>
          <a:bodyPr wrap="square" rtlCol="0">
            <a:spAutoFit/>
          </a:bodyPr>
          <a:lstStyle/>
          <a:p>
            <a:pPr algn="just"/>
            <a:r>
              <a:rPr lang="en-GB" sz="1200" i="1" smtClean="0"/>
              <a:t>Genesis State</a:t>
            </a:r>
            <a:endParaRPr lang="en-GB" sz="1200" b="1" i="1"/>
          </a:p>
        </p:txBody>
      </p:sp>
      <p:sp>
        <p:nvSpPr>
          <p:cNvPr id="44" name="ZoneTexte 43"/>
          <p:cNvSpPr txBox="1"/>
          <p:nvPr/>
        </p:nvSpPr>
        <p:spPr>
          <a:xfrm>
            <a:off x="85762" y="2695859"/>
            <a:ext cx="1719430" cy="276999"/>
          </a:xfrm>
          <a:prstGeom prst="rect">
            <a:avLst/>
          </a:prstGeom>
          <a:noFill/>
        </p:spPr>
        <p:txBody>
          <a:bodyPr wrap="square" rtlCol="0">
            <a:spAutoFit/>
          </a:bodyPr>
          <a:lstStyle/>
          <a:p>
            <a:pPr algn="just"/>
            <a:r>
              <a:rPr lang="en-GB" sz="1200" i="1" smtClean="0"/>
              <a:t>Account Synchronisation</a:t>
            </a:r>
            <a:endParaRPr lang="en-GB" sz="1200" b="1" i="1"/>
          </a:p>
        </p:txBody>
      </p:sp>
      <p:sp>
        <p:nvSpPr>
          <p:cNvPr id="47" name="Cylindre 46">
            <a:extLst>
              <a:ext uri="{FF2B5EF4-FFF2-40B4-BE49-F238E27FC236}">
                <a16:creationId xmlns:a16="http://schemas.microsoft.com/office/drawing/2014/main" id="{F80247DD-3B73-2443-B691-D29B642CE513}"/>
              </a:ext>
            </a:extLst>
          </p:cNvPr>
          <p:cNvSpPr/>
          <p:nvPr/>
        </p:nvSpPr>
        <p:spPr bwMode="auto">
          <a:xfrm>
            <a:off x="300839" y="5535024"/>
            <a:ext cx="1016909" cy="1268111"/>
          </a:xfrm>
          <a:prstGeom prst="can">
            <a:avLst/>
          </a:prstGeom>
          <a:noFill/>
          <a:ln w="1270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a:ln>
                <a:noFill/>
              </a:ln>
              <a:solidFill>
                <a:schemeClr val="bg1"/>
              </a:solidFill>
              <a:effectLst/>
              <a:cs typeface="Calibri" panose="020F0502020204030204" pitchFamily="34" charset="0"/>
            </a:endParaRPr>
          </a:p>
        </p:txBody>
      </p:sp>
      <p:sp>
        <p:nvSpPr>
          <p:cNvPr id="48" name="Rectangle : coins arrondis 99">
            <a:extLst>
              <a:ext uri="{FF2B5EF4-FFF2-40B4-BE49-F238E27FC236}">
                <a16:creationId xmlns:a16="http://schemas.microsoft.com/office/drawing/2014/main" id="{7D6C673C-CE1B-9C4E-A50D-5444D227D343}"/>
              </a:ext>
            </a:extLst>
          </p:cNvPr>
          <p:cNvSpPr/>
          <p:nvPr/>
        </p:nvSpPr>
        <p:spPr bwMode="auto">
          <a:xfrm>
            <a:off x="354690" y="5831679"/>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A</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49" name="Rectangle : coins arrondis 99">
            <a:extLst>
              <a:ext uri="{FF2B5EF4-FFF2-40B4-BE49-F238E27FC236}">
                <a16:creationId xmlns:a16="http://schemas.microsoft.com/office/drawing/2014/main" id="{7D6C673C-CE1B-9C4E-A50D-5444D227D343}"/>
              </a:ext>
            </a:extLst>
          </p:cNvPr>
          <p:cNvSpPr/>
          <p:nvPr/>
        </p:nvSpPr>
        <p:spPr bwMode="auto">
          <a:xfrm>
            <a:off x="354690" y="6064318"/>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B</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0" name="Cylindre 49">
            <a:extLst>
              <a:ext uri="{FF2B5EF4-FFF2-40B4-BE49-F238E27FC236}">
                <a16:creationId xmlns:a16="http://schemas.microsoft.com/office/drawing/2014/main" id="{F80247DD-3B73-2443-B691-D29B642CE513}"/>
              </a:ext>
            </a:extLst>
          </p:cNvPr>
          <p:cNvSpPr/>
          <p:nvPr/>
        </p:nvSpPr>
        <p:spPr bwMode="auto">
          <a:xfrm>
            <a:off x="3181954" y="5535025"/>
            <a:ext cx="1016909" cy="1268110"/>
          </a:xfrm>
          <a:prstGeom prst="can">
            <a:avLst/>
          </a:prstGeom>
          <a:noFill/>
          <a:ln w="1270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a:ln>
                <a:noFill/>
              </a:ln>
              <a:solidFill>
                <a:schemeClr val="bg1"/>
              </a:solidFill>
              <a:effectLst/>
              <a:cs typeface="Calibri" panose="020F0502020204030204" pitchFamily="34" charset="0"/>
            </a:endParaRPr>
          </a:p>
        </p:txBody>
      </p:sp>
      <p:sp>
        <p:nvSpPr>
          <p:cNvPr id="51" name="Rectangle : coins arrondis 99">
            <a:extLst>
              <a:ext uri="{FF2B5EF4-FFF2-40B4-BE49-F238E27FC236}">
                <a16:creationId xmlns:a16="http://schemas.microsoft.com/office/drawing/2014/main" id="{7D6C673C-CE1B-9C4E-A50D-5444D227D343}"/>
              </a:ext>
            </a:extLst>
          </p:cNvPr>
          <p:cNvSpPr/>
          <p:nvPr/>
        </p:nvSpPr>
        <p:spPr bwMode="auto">
          <a:xfrm>
            <a:off x="3235805" y="5831679"/>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A</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2" name="Rectangle : coins arrondis 99">
            <a:extLst>
              <a:ext uri="{FF2B5EF4-FFF2-40B4-BE49-F238E27FC236}">
                <a16:creationId xmlns:a16="http://schemas.microsoft.com/office/drawing/2014/main" id="{7D6C673C-CE1B-9C4E-A50D-5444D227D343}"/>
              </a:ext>
            </a:extLst>
          </p:cNvPr>
          <p:cNvSpPr/>
          <p:nvPr/>
        </p:nvSpPr>
        <p:spPr bwMode="auto">
          <a:xfrm>
            <a:off x="3235805" y="6064318"/>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B</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3" name="Rectangle : coins arrondis 99">
            <a:extLst>
              <a:ext uri="{FF2B5EF4-FFF2-40B4-BE49-F238E27FC236}">
                <a16:creationId xmlns:a16="http://schemas.microsoft.com/office/drawing/2014/main" id="{7D6C673C-CE1B-9C4E-A50D-5444D227D343}"/>
              </a:ext>
            </a:extLst>
          </p:cNvPr>
          <p:cNvSpPr/>
          <p:nvPr/>
        </p:nvSpPr>
        <p:spPr bwMode="auto">
          <a:xfrm>
            <a:off x="3235805" y="6293221"/>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C</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4" name="Rectangle : coins arrondis 99">
            <a:extLst>
              <a:ext uri="{FF2B5EF4-FFF2-40B4-BE49-F238E27FC236}">
                <a16:creationId xmlns:a16="http://schemas.microsoft.com/office/drawing/2014/main" id="{7D6C673C-CE1B-9C4E-A50D-5444D227D343}"/>
              </a:ext>
            </a:extLst>
          </p:cNvPr>
          <p:cNvSpPr/>
          <p:nvPr/>
        </p:nvSpPr>
        <p:spPr bwMode="auto">
          <a:xfrm>
            <a:off x="3235805" y="6518545"/>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D</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5" name="Rectangle : coins arrondis 99">
            <a:extLst>
              <a:ext uri="{FF2B5EF4-FFF2-40B4-BE49-F238E27FC236}">
                <a16:creationId xmlns:a16="http://schemas.microsoft.com/office/drawing/2014/main" id="{7D6C673C-CE1B-9C4E-A50D-5444D227D343}"/>
              </a:ext>
            </a:extLst>
          </p:cNvPr>
          <p:cNvSpPr/>
          <p:nvPr/>
        </p:nvSpPr>
        <p:spPr bwMode="auto">
          <a:xfrm>
            <a:off x="354690" y="6293221"/>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C</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6" name="Rectangle : coins arrondis 99">
            <a:extLst>
              <a:ext uri="{FF2B5EF4-FFF2-40B4-BE49-F238E27FC236}">
                <a16:creationId xmlns:a16="http://schemas.microsoft.com/office/drawing/2014/main" id="{7D6C673C-CE1B-9C4E-A50D-5444D227D343}"/>
              </a:ext>
            </a:extLst>
          </p:cNvPr>
          <p:cNvSpPr/>
          <p:nvPr/>
        </p:nvSpPr>
        <p:spPr bwMode="auto">
          <a:xfrm>
            <a:off x="354690" y="6518545"/>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D</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2" name="Cylindre 61">
            <a:extLst>
              <a:ext uri="{FF2B5EF4-FFF2-40B4-BE49-F238E27FC236}">
                <a16:creationId xmlns:a16="http://schemas.microsoft.com/office/drawing/2014/main" id="{F80247DD-3B73-2443-B691-D29B642CE513}"/>
              </a:ext>
            </a:extLst>
          </p:cNvPr>
          <p:cNvSpPr/>
          <p:nvPr/>
        </p:nvSpPr>
        <p:spPr bwMode="auto">
          <a:xfrm>
            <a:off x="5446311" y="5535024"/>
            <a:ext cx="1016909" cy="1268110"/>
          </a:xfrm>
          <a:prstGeom prst="can">
            <a:avLst/>
          </a:prstGeom>
          <a:noFill/>
          <a:ln w="1270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a:ln>
                <a:noFill/>
              </a:ln>
              <a:solidFill>
                <a:schemeClr val="bg1"/>
              </a:solidFill>
              <a:effectLst/>
              <a:cs typeface="Calibri" panose="020F0502020204030204" pitchFamily="34" charset="0"/>
            </a:endParaRPr>
          </a:p>
        </p:txBody>
      </p:sp>
      <p:sp>
        <p:nvSpPr>
          <p:cNvPr id="63" name="Rectangle : coins arrondis 99">
            <a:extLst>
              <a:ext uri="{FF2B5EF4-FFF2-40B4-BE49-F238E27FC236}">
                <a16:creationId xmlns:a16="http://schemas.microsoft.com/office/drawing/2014/main" id="{7D6C673C-CE1B-9C4E-A50D-5444D227D343}"/>
              </a:ext>
            </a:extLst>
          </p:cNvPr>
          <p:cNvSpPr/>
          <p:nvPr/>
        </p:nvSpPr>
        <p:spPr bwMode="auto">
          <a:xfrm>
            <a:off x="5500162" y="5831678"/>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A</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4" name="Rectangle : coins arrondis 99">
            <a:extLst>
              <a:ext uri="{FF2B5EF4-FFF2-40B4-BE49-F238E27FC236}">
                <a16:creationId xmlns:a16="http://schemas.microsoft.com/office/drawing/2014/main" id="{7D6C673C-CE1B-9C4E-A50D-5444D227D343}"/>
              </a:ext>
            </a:extLst>
          </p:cNvPr>
          <p:cNvSpPr/>
          <p:nvPr/>
        </p:nvSpPr>
        <p:spPr bwMode="auto">
          <a:xfrm>
            <a:off x="5500162" y="6064317"/>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B</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5" name="Rectangle : coins arrondis 99">
            <a:extLst>
              <a:ext uri="{FF2B5EF4-FFF2-40B4-BE49-F238E27FC236}">
                <a16:creationId xmlns:a16="http://schemas.microsoft.com/office/drawing/2014/main" id="{7D6C673C-CE1B-9C4E-A50D-5444D227D343}"/>
              </a:ext>
            </a:extLst>
          </p:cNvPr>
          <p:cNvSpPr/>
          <p:nvPr/>
        </p:nvSpPr>
        <p:spPr bwMode="auto">
          <a:xfrm>
            <a:off x="5500162" y="6293220"/>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C</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6" name="Rectangle : coins arrondis 99">
            <a:extLst>
              <a:ext uri="{FF2B5EF4-FFF2-40B4-BE49-F238E27FC236}">
                <a16:creationId xmlns:a16="http://schemas.microsoft.com/office/drawing/2014/main" id="{7D6C673C-CE1B-9C4E-A50D-5444D227D343}"/>
              </a:ext>
            </a:extLst>
          </p:cNvPr>
          <p:cNvSpPr/>
          <p:nvPr/>
        </p:nvSpPr>
        <p:spPr bwMode="auto">
          <a:xfrm>
            <a:off x="5500162" y="6518544"/>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D</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7" name="Cylindre 66">
            <a:extLst>
              <a:ext uri="{FF2B5EF4-FFF2-40B4-BE49-F238E27FC236}">
                <a16:creationId xmlns:a16="http://schemas.microsoft.com/office/drawing/2014/main" id="{F80247DD-3B73-2443-B691-D29B642CE513}"/>
              </a:ext>
            </a:extLst>
          </p:cNvPr>
          <p:cNvSpPr/>
          <p:nvPr/>
        </p:nvSpPr>
        <p:spPr bwMode="auto">
          <a:xfrm>
            <a:off x="7609417" y="5535024"/>
            <a:ext cx="1016909" cy="1268110"/>
          </a:xfrm>
          <a:prstGeom prst="can">
            <a:avLst/>
          </a:prstGeom>
          <a:noFill/>
          <a:ln w="1270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a:ln>
                <a:noFill/>
              </a:ln>
              <a:solidFill>
                <a:schemeClr val="bg1"/>
              </a:solidFill>
              <a:effectLst/>
              <a:cs typeface="Calibri" panose="020F0502020204030204" pitchFamily="34" charset="0"/>
            </a:endParaRPr>
          </a:p>
        </p:txBody>
      </p:sp>
      <p:sp>
        <p:nvSpPr>
          <p:cNvPr id="68" name="Rectangle : coins arrondis 99">
            <a:extLst>
              <a:ext uri="{FF2B5EF4-FFF2-40B4-BE49-F238E27FC236}">
                <a16:creationId xmlns:a16="http://schemas.microsoft.com/office/drawing/2014/main" id="{7D6C673C-CE1B-9C4E-A50D-5444D227D343}"/>
              </a:ext>
            </a:extLst>
          </p:cNvPr>
          <p:cNvSpPr/>
          <p:nvPr/>
        </p:nvSpPr>
        <p:spPr bwMode="auto">
          <a:xfrm>
            <a:off x="7663268" y="5831678"/>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A</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9" name="Rectangle : coins arrondis 99">
            <a:extLst>
              <a:ext uri="{FF2B5EF4-FFF2-40B4-BE49-F238E27FC236}">
                <a16:creationId xmlns:a16="http://schemas.microsoft.com/office/drawing/2014/main" id="{7D6C673C-CE1B-9C4E-A50D-5444D227D343}"/>
              </a:ext>
            </a:extLst>
          </p:cNvPr>
          <p:cNvSpPr/>
          <p:nvPr/>
        </p:nvSpPr>
        <p:spPr bwMode="auto">
          <a:xfrm>
            <a:off x="7663268" y="6064317"/>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B</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70" name="Rectangle : coins arrondis 99">
            <a:extLst>
              <a:ext uri="{FF2B5EF4-FFF2-40B4-BE49-F238E27FC236}">
                <a16:creationId xmlns:a16="http://schemas.microsoft.com/office/drawing/2014/main" id="{7D6C673C-CE1B-9C4E-A50D-5444D227D343}"/>
              </a:ext>
            </a:extLst>
          </p:cNvPr>
          <p:cNvSpPr/>
          <p:nvPr/>
        </p:nvSpPr>
        <p:spPr bwMode="auto">
          <a:xfrm>
            <a:off x="7663268" y="6293220"/>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C</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71" name="Rectangle : coins arrondis 99">
            <a:extLst>
              <a:ext uri="{FF2B5EF4-FFF2-40B4-BE49-F238E27FC236}">
                <a16:creationId xmlns:a16="http://schemas.microsoft.com/office/drawing/2014/main" id="{7D6C673C-CE1B-9C4E-A50D-5444D227D343}"/>
              </a:ext>
            </a:extLst>
          </p:cNvPr>
          <p:cNvSpPr/>
          <p:nvPr/>
        </p:nvSpPr>
        <p:spPr bwMode="auto">
          <a:xfrm>
            <a:off x="7663268" y="6518544"/>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D</a:t>
            </a:r>
            <a:endParaRPr kumimoji="0" lang="fr-FR" sz="1200" b="0" i="0" u="none" strike="noStrike" cap="none" normalizeH="0" baseline="0">
              <a:ln>
                <a:noFill/>
              </a:ln>
              <a:solidFill>
                <a:schemeClr val="tx1"/>
              </a:solidFill>
              <a:effectLst/>
              <a:cs typeface="Times New Roman" panose="02020603050405020304" pitchFamily="18" charset="0"/>
            </a:endParaRPr>
          </a:p>
        </p:txBody>
      </p:sp>
    </p:spTree>
    <p:extLst>
      <p:ext uri="{BB962C8B-B14F-4D97-AF65-F5344CB8AC3E}">
        <p14:creationId xmlns:p14="http://schemas.microsoft.com/office/powerpoint/2010/main" val="195623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remove" nodeType="clickEffect">
                                  <p:stCondLst>
                                    <p:cond delay="0"/>
                                  </p:stCondLst>
                                  <p:childTnLst>
                                    <p:animMotion origin="layout" path="M 2.77778E-7 -1.85185E-6 L 0.37622 -0.20139 " pathEditMode="relative" rAng="0" ptsTypes="AA">
                                      <p:cBhvr>
                                        <p:cTn id="10" dur="2000" fill="hold"/>
                                        <p:tgtEl>
                                          <p:spTgt spid="100"/>
                                        </p:tgtEl>
                                        <p:attrNameLst>
                                          <p:attrName>ppt_x</p:attrName>
                                          <p:attrName>ppt_y</p:attrName>
                                        </p:attrNameLst>
                                      </p:cBhvr>
                                      <p:rCtr x="18802" y="-10069"/>
                                    </p:animMotion>
                                  </p:childTnLst>
                                  <p:subTnLst>
                                    <p:set>
                                      <p:cBhvr override="childStyle">
                                        <p:cTn dur="1" fill="hold" display="0" masterRel="sameClick" afterEffect="1">
                                          <p:stCondLst>
                                            <p:cond evt="end" delay="0">
                                              <p:tn val="9"/>
                                            </p:cond>
                                          </p:stCondLst>
                                        </p:cTn>
                                        <p:tgtEl>
                                          <p:spTgt spid="100"/>
                                        </p:tgtEl>
                                        <p:attrNameLst>
                                          <p:attrName>style.visibility</p:attrName>
                                        </p:attrNameLst>
                                      </p:cBhvr>
                                      <p:to>
                                        <p:strVal val="hidden"/>
                                      </p:to>
                                    </p:set>
                                  </p:sub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8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51"/>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38"/>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39"/>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40"/>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41"/>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42"/>
                                        </p:tgtEl>
                                        <p:attrNameLst>
                                          <p:attrName>style.visibility</p:attrName>
                                        </p:attrNameLst>
                                      </p:cBhvr>
                                      <p:to>
                                        <p:strVal val="hidden"/>
                                      </p:to>
                                    </p:set>
                                  </p:childTnLst>
                                </p:cTn>
                              </p:par>
                              <p:par>
                                <p:cTn id="58" presetID="1" presetClass="entr" presetSubtype="0" fill="hold" nodeType="withEffect">
                                  <p:stCondLst>
                                    <p:cond delay="0"/>
                                  </p:stCondLst>
                                  <p:childTnLst>
                                    <p:set>
                                      <p:cBhvr>
                                        <p:cTn id="59" dur="1" fill="hold">
                                          <p:stCondLst>
                                            <p:cond delay="0"/>
                                          </p:stCondLst>
                                        </p:cTn>
                                        <p:tgtEl>
                                          <p:spTgt spid="102"/>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50"/>
                                        </p:tgtEl>
                                        <p:attrNameLst>
                                          <p:attrName>style.visibility</p:attrName>
                                        </p:attrNameLst>
                                      </p:cBhvr>
                                      <p:to>
                                        <p:strVal val="visible"/>
                                      </p:to>
                                    </p:set>
                                  </p:childTnLst>
                                </p:cTn>
                              </p:par>
                            </p:childTnLst>
                          </p:cTn>
                        </p:par>
                        <p:par>
                          <p:cTn id="62" fill="hold">
                            <p:stCondLst>
                              <p:cond delay="0"/>
                            </p:stCondLst>
                            <p:childTnLst>
                              <p:par>
                                <p:cTn id="63" presetID="42" presetClass="path" presetSubtype="0" accel="50000" decel="50000" fill="hold" nodeType="afterEffect">
                                  <p:stCondLst>
                                    <p:cond delay="0"/>
                                  </p:stCondLst>
                                  <p:childTnLst>
                                    <p:animMotion origin="layout" path="M 5.55556E-7 1.48148E-6 L 0.0743 -0.20556 " pathEditMode="relative" rAng="0" ptsTypes="AA">
                                      <p:cBhvr>
                                        <p:cTn id="64" dur="2000" fill="hold"/>
                                        <p:tgtEl>
                                          <p:spTgt spid="150"/>
                                        </p:tgtEl>
                                        <p:attrNameLst>
                                          <p:attrName>ppt_x</p:attrName>
                                          <p:attrName>ppt_y</p:attrName>
                                        </p:attrNameLst>
                                      </p:cBhvr>
                                      <p:rCtr x="3576" y="-10231"/>
                                    </p:animMotion>
                                  </p:childTnLst>
                                </p:cTn>
                              </p:par>
                            </p:childTnLst>
                          </p:cTn>
                        </p:par>
                        <p:par>
                          <p:cTn id="65" fill="hold">
                            <p:stCondLst>
                              <p:cond delay="2000"/>
                            </p:stCondLst>
                            <p:childTnLst>
                              <p:par>
                                <p:cTn id="66" presetID="42" presetClass="path" presetSubtype="0" accel="50000" decel="50000" fill="hold" nodeType="afterEffect">
                                  <p:stCondLst>
                                    <p:cond delay="0"/>
                                  </p:stCondLst>
                                  <p:childTnLst>
                                    <p:animMotion origin="layout" path="M 0.0743 -0.20556 L -0.30191 -0.00417 " pathEditMode="relative" rAng="0" ptsTypes="AA">
                                      <p:cBhvr>
                                        <p:cTn id="67" dur="2000" fill="hold"/>
                                        <p:tgtEl>
                                          <p:spTgt spid="150"/>
                                        </p:tgtEl>
                                        <p:attrNameLst>
                                          <p:attrName>ppt_x</p:attrName>
                                          <p:attrName>ppt_y</p:attrName>
                                        </p:attrNameLst>
                                      </p:cBhvr>
                                      <p:rCtr x="-18681" y="10162"/>
                                    </p:animMotion>
                                  </p:childTnLst>
                                  <p:subTnLst>
                                    <p:set>
                                      <p:cBhvr override="childStyle">
                                        <p:cTn dur="1" fill="hold" display="0" masterRel="sameClick" afterEffect="1">
                                          <p:stCondLst>
                                            <p:cond evt="end" delay="0">
                                              <p:tn val="66"/>
                                            </p:cond>
                                          </p:stCondLst>
                                        </p:cTn>
                                        <p:tgtEl>
                                          <p:spTgt spid="150"/>
                                        </p:tgtEl>
                                        <p:attrNameLst>
                                          <p:attrName>style.visibility</p:attrName>
                                        </p:attrNameLst>
                                      </p:cBhvr>
                                      <p:to>
                                        <p:strVal val="hidden"/>
                                      </p:to>
                                    </p:set>
                                  </p:subTnLst>
                                </p:cTn>
                              </p:par>
                            </p:childTnLst>
                          </p:cTn>
                        </p:par>
                        <p:par>
                          <p:cTn id="68" fill="hold">
                            <p:stCondLst>
                              <p:cond delay="4000"/>
                            </p:stCondLst>
                            <p:childTnLst>
                              <p:par>
                                <p:cTn id="69" presetID="1" presetClass="entr" presetSubtype="0" fill="hold" grpId="0" nodeType="after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44"/>
                                        </p:tgtEl>
                                        <p:attrNameLst>
                                          <p:attrName>style.visibility</p:attrName>
                                        </p:attrNameLst>
                                      </p:cBhvr>
                                      <p:to>
                                        <p:strVal val="hidden"/>
                                      </p:to>
                                    </p:set>
                                  </p:childTnLst>
                                </p:cTn>
                              </p:par>
                              <p:par>
                                <p:cTn id="77" presetID="42" presetClass="path" presetSubtype="0" accel="50000" decel="50000" fill="hold" nodeType="withEffect">
                                  <p:stCondLst>
                                    <p:cond delay="0"/>
                                  </p:stCondLst>
                                  <p:childTnLst>
                                    <p:animMotion origin="layout" path="M 2.77778E-7 -1.85185E-6 L 0.37621 -0.20139 " pathEditMode="relative" rAng="0" ptsTypes="AA">
                                      <p:cBhvr>
                                        <p:cTn id="78" dur="2000" fill="hold"/>
                                        <p:tgtEl>
                                          <p:spTgt spid="100"/>
                                        </p:tgtEl>
                                        <p:attrNameLst>
                                          <p:attrName>ppt_x</p:attrName>
                                          <p:attrName>ppt_y</p:attrName>
                                        </p:attrNameLst>
                                      </p:cBhvr>
                                      <p:rCtr x="18681" y="-10069"/>
                                    </p:animMotion>
                                  </p:childTnLst>
                                </p:cTn>
                              </p:par>
                            </p:childTnLst>
                          </p:cTn>
                        </p:par>
                        <p:par>
                          <p:cTn id="79" fill="hold">
                            <p:stCondLst>
                              <p:cond delay="2000"/>
                            </p:stCondLst>
                            <p:childTnLst>
                              <p:par>
                                <p:cTn id="80" presetID="42" presetClass="path" presetSubtype="0" accel="50000" decel="50000" fill="hold" nodeType="afterEffect">
                                  <p:stCondLst>
                                    <p:cond delay="0"/>
                                  </p:stCondLst>
                                  <p:childTnLst>
                                    <p:animMotion origin="layout" path="M 0.37622 -0.20139 L 0.30191 0.00417 " pathEditMode="relative" rAng="0" ptsTypes="AA">
                                      <p:cBhvr>
                                        <p:cTn id="81" dur="2000" fill="hold"/>
                                        <p:tgtEl>
                                          <p:spTgt spid="100"/>
                                        </p:tgtEl>
                                        <p:attrNameLst>
                                          <p:attrName>ppt_x</p:attrName>
                                          <p:attrName>ppt_y</p:attrName>
                                        </p:attrNameLst>
                                      </p:cBhvr>
                                      <p:rCtr x="-3715" y="10278"/>
                                    </p:animMotion>
                                  </p:childTnLst>
                                  <p:subTnLst>
                                    <p:set>
                                      <p:cBhvr override="childStyle">
                                        <p:cTn dur="1" fill="hold" display="0" masterRel="sameClick" afterEffect="1">
                                          <p:stCondLst>
                                            <p:cond evt="end" delay="0">
                                              <p:tn val="80"/>
                                            </p:cond>
                                          </p:stCondLst>
                                        </p:cTn>
                                        <p:tgtEl>
                                          <p:spTgt spid="100"/>
                                        </p:tgtEl>
                                        <p:attrNameLst>
                                          <p:attrName>style.visibility</p:attrName>
                                        </p:attrNameLst>
                                      </p:cBhvr>
                                      <p:to>
                                        <p:strVal val="hidden"/>
                                      </p:to>
                                    </p:set>
                                  </p:subTnLst>
                                </p:cTn>
                              </p:par>
                            </p:childTnLst>
                          </p:cTn>
                        </p:par>
                        <p:par>
                          <p:cTn id="82" fill="hold">
                            <p:stCondLst>
                              <p:cond delay="4000"/>
                            </p:stCondLst>
                            <p:childTnLst>
                              <p:par>
                                <p:cTn id="83" presetID="1" presetClass="entr" presetSubtype="0" fill="hold" grpId="0" nodeType="afterEffect">
                                  <p:stCondLst>
                                    <p:cond delay="0"/>
                                  </p:stCondLst>
                                  <p:childTnLst>
                                    <p:set>
                                      <p:cBhvr>
                                        <p:cTn id="84" dur="1" fill="hold">
                                          <p:stCondLst>
                                            <p:cond delay="0"/>
                                          </p:stCondLst>
                                        </p:cTn>
                                        <p:tgtEl>
                                          <p:spTgt spid="10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2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25"/>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2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2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3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3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3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3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55"/>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6"/>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6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6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64"/>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65"/>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66"/>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6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6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6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7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P spid="90" grpId="0" animBg="1"/>
      <p:bldP spid="91" grpId="0" animBg="1"/>
      <p:bldP spid="92" grpId="0" animBg="1"/>
      <p:bldP spid="103" grpId="0" animBg="1"/>
      <p:bldP spid="104" grpId="0" animBg="1"/>
      <p:bldP spid="105" grpId="0" animBg="1"/>
      <p:bldP spid="106" grpId="0" animBg="1"/>
      <p:bldP spid="107" grpId="0" animBg="1"/>
      <p:bldP spid="121" grpId="0" animBg="1"/>
      <p:bldP spid="122" grpId="0" animBg="1"/>
      <p:bldP spid="123" grpId="0" animBg="1"/>
      <p:bldP spid="124" grpId="0" animBg="1"/>
      <p:bldP spid="125" grpId="0" animBg="1"/>
      <p:bldP spid="129" grpId="0" animBg="1"/>
      <p:bldP spid="130" grpId="0" animBg="1"/>
      <p:bldP spid="131" grpId="0" animBg="1"/>
      <p:bldP spid="132" grpId="0" animBg="1"/>
      <p:bldP spid="133" grpId="0" animBg="1"/>
      <p:bldP spid="151" grpId="0" animBg="1"/>
      <p:bldP spid="151" grpId="1" animBg="1"/>
      <p:bldP spid="38" grpId="0"/>
      <p:bldP spid="38" grpId="1"/>
      <p:bldP spid="39" grpId="0" animBg="1"/>
      <p:bldP spid="39" grpId="1" animBg="1"/>
      <p:bldP spid="40" grpId="0"/>
      <p:bldP spid="40" grpId="1"/>
      <p:bldP spid="41" grpId="0" animBg="1"/>
      <p:bldP spid="41" grpId="1" animBg="1"/>
      <p:bldP spid="42" grpId="0"/>
      <p:bldP spid="42" grpId="1"/>
      <p:bldP spid="44" grpId="0"/>
      <p:bldP spid="44" grpId="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Image 113"/>
          <p:cNvPicPr>
            <a:picLocks noChangeAspect="1"/>
          </p:cNvPicPr>
          <p:nvPr/>
        </p:nvPicPr>
        <p:blipFill>
          <a:blip r:embed="rId2"/>
          <a:stretch>
            <a:fillRect/>
          </a:stretch>
        </p:blipFill>
        <p:spPr>
          <a:xfrm>
            <a:off x="3869636" y="1300646"/>
            <a:ext cx="986063" cy="868040"/>
          </a:xfrm>
          <a:prstGeom prst="rect">
            <a:avLst/>
          </a:prstGeom>
        </p:spPr>
      </p:pic>
      <p:sp>
        <p:nvSpPr>
          <p:cNvPr id="5" name="Titre 1"/>
          <p:cNvSpPr>
            <a:spLocks noGrp="1"/>
          </p:cNvSpPr>
          <p:nvPr>
            <p:ph type="title"/>
          </p:nvPr>
        </p:nvSpPr>
        <p:spPr>
          <a:xfrm>
            <a:off x="134400" y="139865"/>
            <a:ext cx="8491926" cy="726939"/>
          </a:xfrm>
        </p:spPr>
        <p:txBody>
          <a:bodyPr>
            <a:normAutofit/>
          </a:bodyPr>
          <a:lstStyle/>
          <a:p>
            <a:pPr algn="r"/>
            <a:r>
              <a:rPr lang="en-GB" sz="4000" smtClean="0"/>
              <a:t>Add Node</a:t>
            </a:r>
            <a:endParaRPr lang="en-GB" sz="4000"/>
          </a:p>
        </p:txBody>
      </p:sp>
      <p:sp>
        <p:nvSpPr>
          <p:cNvPr id="81" name="ZoneTexte 80"/>
          <p:cNvSpPr txBox="1"/>
          <p:nvPr/>
        </p:nvSpPr>
        <p:spPr>
          <a:xfrm>
            <a:off x="3628258" y="1102704"/>
            <a:ext cx="1504205" cy="253916"/>
          </a:xfrm>
          <a:prstGeom prst="rect">
            <a:avLst/>
          </a:prstGeom>
          <a:noFill/>
        </p:spPr>
        <p:txBody>
          <a:bodyPr wrap="square" rtlCol="0">
            <a:spAutoFit/>
          </a:bodyPr>
          <a:lstStyle/>
          <a:p>
            <a:pPr algn="ctr"/>
            <a:r>
              <a:rPr lang="en-US" sz="1050" b="1" smtClean="0">
                <a:solidFill>
                  <a:schemeClr val="accent1"/>
                </a:solidFill>
              </a:rPr>
              <a:t>Multicast - 224.168.0.1</a:t>
            </a:r>
            <a:endParaRPr lang="en-US" sz="1050" b="1">
              <a:solidFill>
                <a:schemeClr val="accent1"/>
              </a:solidFill>
            </a:endParaRPr>
          </a:p>
        </p:txBody>
      </p:sp>
      <p:pic>
        <p:nvPicPr>
          <p:cNvPr id="87" name="Image 86"/>
          <p:cNvPicPr>
            <a:picLocks noChangeAspect="1"/>
          </p:cNvPicPr>
          <p:nvPr/>
        </p:nvPicPr>
        <p:blipFill>
          <a:blip r:embed="rId3"/>
          <a:stretch>
            <a:fillRect/>
          </a:stretch>
        </p:blipFill>
        <p:spPr>
          <a:xfrm>
            <a:off x="637656" y="3375213"/>
            <a:ext cx="419655" cy="405799"/>
          </a:xfrm>
          <a:prstGeom prst="rect">
            <a:avLst/>
          </a:prstGeom>
        </p:spPr>
      </p:pic>
      <p:sp>
        <p:nvSpPr>
          <p:cNvPr id="88" name="Rectangle : coins arrondis 99">
            <a:extLst>
              <a:ext uri="{FF2B5EF4-FFF2-40B4-BE49-F238E27FC236}">
                <a16:creationId xmlns:a16="http://schemas.microsoft.com/office/drawing/2014/main" id="{7D6C673C-CE1B-9C4E-A50D-5444D227D343}"/>
              </a:ext>
            </a:extLst>
          </p:cNvPr>
          <p:cNvSpPr/>
          <p:nvPr/>
        </p:nvSpPr>
        <p:spPr bwMode="auto">
          <a:xfrm>
            <a:off x="65478" y="3873143"/>
            <a:ext cx="1564011" cy="1569751"/>
          </a:xfrm>
          <a:prstGeom prst="roundRect">
            <a:avLst>
              <a:gd name="adj" fmla="val 2541"/>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89" name="Rectangle 88">
            <a:extLst>
              <a:ext uri="{FF2B5EF4-FFF2-40B4-BE49-F238E27FC236}">
                <a16:creationId xmlns:a16="http://schemas.microsoft.com/office/drawing/2014/main" id="{386A4075-35B5-6F48-B239-D983282D1396}"/>
              </a:ext>
            </a:extLst>
          </p:cNvPr>
          <p:cNvSpPr/>
          <p:nvPr/>
        </p:nvSpPr>
        <p:spPr bwMode="auto">
          <a:xfrm>
            <a:off x="226413" y="4165901"/>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Owner A</a:t>
            </a:r>
            <a:endParaRPr kumimoji="0" lang="fr-FR" sz="1200" b="0" i="0" u="none" strike="noStrike" cap="none" normalizeH="0" baseline="0" dirty="0">
              <a:ln>
                <a:noFill/>
              </a:ln>
              <a:effectLst/>
              <a:cs typeface="Times New Roman" panose="02020603050405020304" pitchFamily="18" charset="0"/>
            </a:endParaRPr>
          </a:p>
        </p:txBody>
      </p:sp>
      <p:sp>
        <p:nvSpPr>
          <p:cNvPr id="90" name="Rectangle 89">
            <a:extLst>
              <a:ext uri="{FF2B5EF4-FFF2-40B4-BE49-F238E27FC236}">
                <a16:creationId xmlns:a16="http://schemas.microsoft.com/office/drawing/2014/main" id="{386A4075-35B5-6F48-B239-D983282D1396}"/>
              </a:ext>
            </a:extLst>
          </p:cNvPr>
          <p:cNvSpPr/>
          <p:nvPr/>
        </p:nvSpPr>
        <p:spPr bwMode="auto">
          <a:xfrm>
            <a:off x="226413" y="4479616"/>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5</a:t>
            </a:r>
            <a:endParaRPr kumimoji="0" lang="fr-FR" sz="1200" b="0" i="0" u="none" strike="noStrike" cap="none" normalizeH="0" baseline="0" dirty="0">
              <a:ln>
                <a:noFill/>
              </a:ln>
              <a:effectLst/>
              <a:cs typeface="Times New Roman" panose="02020603050405020304" pitchFamily="18" charset="0"/>
            </a:endParaRPr>
          </a:p>
        </p:txBody>
      </p:sp>
      <p:sp>
        <p:nvSpPr>
          <p:cNvPr id="91" name="Rectangle 90">
            <a:extLst>
              <a:ext uri="{FF2B5EF4-FFF2-40B4-BE49-F238E27FC236}">
                <a16:creationId xmlns:a16="http://schemas.microsoft.com/office/drawing/2014/main" id="{386A4075-35B5-6F48-B239-D983282D1396}"/>
              </a:ext>
            </a:extLst>
          </p:cNvPr>
          <p:cNvSpPr/>
          <p:nvPr/>
        </p:nvSpPr>
        <p:spPr bwMode="auto">
          <a:xfrm>
            <a:off x="226413" y="4787248"/>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smtClean="0">
                <a:cs typeface="Times New Roman" panose="02020603050405020304" pitchFamily="18" charset="0"/>
              </a:rPr>
              <a:t>{}</a:t>
            </a:r>
            <a:endParaRPr kumimoji="0" lang="fr-FR" sz="1200" b="0" i="0" u="none" strike="noStrike" cap="none" normalizeH="0" baseline="0" dirty="0">
              <a:ln>
                <a:noFill/>
              </a:ln>
              <a:effectLst/>
              <a:cs typeface="Times New Roman" panose="02020603050405020304" pitchFamily="18" charset="0"/>
            </a:endParaRPr>
          </a:p>
        </p:txBody>
      </p:sp>
      <p:sp>
        <p:nvSpPr>
          <p:cNvPr id="92" name="Rectangle 91">
            <a:extLst>
              <a:ext uri="{FF2B5EF4-FFF2-40B4-BE49-F238E27FC236}">
                <a16:creationId xmlns:a16="http://schemas.microsoft.com/office/drawing/2014/main" id="{386A4075-35B5-6F48-B239-D983282D1396}"/>
              </a:ext>
            </a:extLst>
          </p:cNvPr>
          <p:cNvSpPr/>
          <p:nvPr/>
        </p:nvSpPr>
        <p:spPr bwMode="auto">
          <a:xfrm>
            <a:off x="226413" y="5108112"/>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smtClean="0">
                <a:cs typeface="Times New Roman" panose="02020603050405020304" pitchFamily="18" charset="0"/>
              </a:rPr>
              <a:t>000000</a:t>
            </a:r>
            <a:endParaRPr kumimoji="0" lang="fr-FR" sz="1200" b="0" i="0" u="none" strike="noStrike" cap="none" normalizeH="0" baseline="0" dirty="0">
              <a:ln>
                <a:noFill/>
              </a:ln>
              <a:effectLst/>
              <a:cs typeface="Times New Roman" panose="02020603050405020304" pitchFamily="18" charset="0"/>
            </a:endParaRPr>
          </a:p>
        </p:txBody>
      </p:sp>
      <p:graphicFrame>
        <p:nvGraphicFramePr>
          <p:cNvPr id="94" name="Tableau 93">
            <a:extLst>
              <a:ext uri="{FF2B5EF4-FFF2-40B4-BE49-F238E27FC236}">
                <a16:creationId xmlns:a16="http://schemas.microsoft.com/office/drawing/2014/main" id="{A71AAE1C-5397-C840-B40B-098F61794FAE}"/>
              </a:ext>
            </a:extLst>
          </p:cNvPr>
          <p:cNvGraphicFramePr>
            <a:graphicFrameLocks noGrp="1"/>
          </p:cNvGraphicFramePr>
          <p:nvPr>
            <p:extLst/>
          </p:nvPr>
        </p:nvGraphicFramePr>
        <p:xfrm>
          <a:off x="134396" y="1490826"/>
          <a:ext cx="2776668" cy="243840"/>
        </p:xfrm>
        <a:graphic>
          <a:graphicData uri="http://schemas.openxmlformats.org/drawingml/2006/table">
            <a:tbl>
              <a:tblPr bandRow="1">
                <a:tableStyleId>{8A107856-5554-42FB-B03E-39F5DBC370BA}</a:tableStyleId>
              </a:tblPr>
              <a:tblGrid>
                <a:gridCol w="694167">
                  <a:extLst>
                    <a:ext uri="{9D8B030D-6E8A-4147-A177-3AD203B41FA5}">
                      <a16:colId xmlns:a16="http://schemas.microsoft.com/office/drawing/2014/main" val="1241193054"/>
                    </a:ext>
                  </a:extLst>
                </a:gridCol>
                <a:gridCol w="694167">
                  <a:extLst>
                    <a:ext uri="{9D8B030D-6E8A-4147-A177-3AD203B41FA5}">
                      <a16:colId xmlns:a16="http://schemas.microsoft.com/office/drawing/2014/main" val="1719282151"/>
                    </a:ext>
                  </a:extLst>
                </a:gridCol>
                <a:gridCol w="694167">
                  <a:extLst>
                    <a:ext uri="{9D8B030D-6E8A-4147-A177-3AD203B41FA5}">
                      <a16:colId xmlns:a16="http://schemas.microsoft.com/office/drawing/2014/main" val="131825509"/>
                    </a:ext>
                  </a:extLst>
                </a:gridCol>
                <a:gridCol w="694167">
                  <a:extLst>
                    <a:ext uri="{9D8B030D-6E8A-4147-A177-3AD203B41FA5}">
                      <a16:colId xmlns:a16="http://schemas.microsoft.com/office/drawing/2014/main" val="2929894641"/>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smtClean="0">
                          <a:solidFill>
                            <a:schemeClr val="tx1"/>
                          </a:solidFill>
                          <a:latin typeface="+mn-lt"/>
                          <a:cs typeface="Times New Roman" panose="02020603050405020304" pitchFamily="18" charset="0"/>
                        </a:rPr>
                        <a:t>Add</a:t>
                      </a:r>
                      <a:r>
                        <a:rPr lang="fr-FR" sz="1000" i="1" baseline="0" smtClean="0">
                          <a:solidFill>
                            <a:schemeClr val="tx1"/>
                          </a:solidFill>
                          <a:latin typeface="+mn-lt"/>
                          <a:cs typeface="Times New Roman" panose="02020603050405020304" pitchFamily="18" charset="0"/>
                        </a:rPr>
                        <a:t>Node</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mn-cs"/>
                        </a:rPr>
                        <a:t>Owner</a:t>
                      </a:r>
                      <a:r>
                        <a:rPr lang="fr-FR" sz="1000" baseline="0" smtClean="0">
                          <a:solidFill>
                            <a:schemeClr val="tx1"/>
                          </a:solidFill>
                          <a:latin typeface="+mn-lt"/>
                          <a:cs typeface="+mn-cs"/>
                        </a:rPr>
                        <a:t> ID</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Times New Roman" panose="02020603050405020304" pitchFamily="18" charset="0"/>
                        </a:rPr>
                        <a:t>Node ID</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Times New Roman" panose="02020603050405020304" pitchFamily="18" charset="0"/>
                        </a:rPr>
                        <a:t>State</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bl>
          </a:graphicData>
        </a:graphic>
      </p:graphicFrame>
      <p:sp>
        <p:nvSpPr>
          <p:cNvPr id="95" name="ZoneTexte 94"/>
          <p:cNvSpPr txBox="1"/>
          <p:nvPr/>
        </p:nvSpPr>
        <p:spPr>
          <a:xfrm>
            <a:off x="58262" y="1230178"/>
            <a:ext cx="1141431" cy="253916"/>
          </a:xfrm>
          <a:prstGeom prst="rect">
            <a:avLst/>
          </a:prstGeom>
          <a:noFill/>
        </p:spPr>
        <p:txBody>
          <a:bodyPr wrap="square" rtlCol="0">
            <a:spAutoFit/>
          </a:bodyPr>
          <a:lstStyle/>
          <a:p>
            <a:r>
              <a:rPr lang="en-US" sz="1050" b="1" smtClean="0">
                <a:solidFill>
                  <a:schemeClr val="accent1"/>
                </a:solidFill>
              </a:rPr>
              <a:t>Add Node</a:t>
            </a:r>
            <a:endParaRPr lang="en-US" sz="1050" b="1">
              <a:solidFill>
                <a:schemeClr val="accent1"/>
              </a:solidFill>
            </a:endParaRPr>
          </a:p>
        </p:txBody>
      </p:sp>
      <p:pic>
        <p:nvPicPr>
          <p:cNvPr id="102" name="Image 101"/>
          <p:cNvPicPr>
            <a:picLocks noChangeAspect="1"/>
          </p:cNvPicPr>
          <p:nvPr/>
        </p:nvPicPr>
        <p:blipFill>
          <a:blip r:embed="rId3"/>
          <a:stretch>
            <a:fillRect/>
          </a:stretch>
        </p:blipFill>
        <p:spPr>
          <a:xfrm>
            <a:off x="3483242" y="3378896"/>
            <a:ext cx="419655" cy="405799"/>
          </a:xfrm>
          <a:prstGeom prst="rect">
            <a:avLst/>
          </a:prstGeom>
        </p:spPr>
      </p:pic>
      <p:sp>
        <p:nvSpPr>
          <p:cNvPr id="103" name="Rectangle : coins arrondis 99">
            <a:extLst>
              <a:ext uri="{FF2B5EF4-FFF2-40B4-BE49-F238E27FC236}">
                <a16:creationId xmlns:a16="http://schemas.microsoft.com/office/drawing/2014/main" id="{7D6C673C-CE1B-9C4E-A50D-5444D227D343}"/>
              </a:ext>
            </a:extLst>
          </p:cNvPr>
          <p:cNvSpPr/>
          <p:nvPr/>
        </p:nvSpPr>
        <p:spPr bwMode="auto">
          <a:xfrm>
            <a:off x="2911064" y="3876826"/>
            <a:ext cx="1564011" cy="1569751"/>
          </a:xfrm>
          <a:prstGeom prst="roundRect">
            <a:avLst>
              <a:gd name="adj" fmla="val 2541"/>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104" name="Rectangle 103">
            <a:extLst>
              <a:ext uri="{FF2B5EF4-FFF2-40B4-BE49-F238E27FC236}">
                <a16:creationId xmlns:a16="http://schemas.microsoft.com/office/drawing/2014/main" id="{386A4075-35B5-6F48-B239-D983282D1396}"/>
              </a:ext>
            </a:extLst>
          </p:cNvPr>
          <p:cNvSpPr/>
          <p:nvPr/>
        </p:nvSpPr>
        <p:spPr bwMode="auto">
          <a:xfrm>
            <a:off x="3071999" y="4169584"/>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Owner B</a:t>
            </a:r>
            <a:endParaRPr kumimoji="0" lang="fr-FR" sz="1200" b="0" i="0" u="none" strike="noStrike" cap="none" normalizeH="0" baseline="0" dirty="0">
              <a:ln>
                <a:noFill/>
              </a:ln>
              <a:effectLst/>
              <a:cs typeface="Times New Roman" panose="02020603050405020304" pitchFamily="18" charset="0"/>
            </a:endParaRPr>
          </a:p>
        </p:txBody>
      </p:sp>
      <p:sp>
        <p:nvSpPr>
          <p:cNvPr id="105" name="Rectangle 104">
            <a:extLst>
              <a:ext uri="{FF2B5EF4-FFF2-40B4-BE49-F238E27FC236}">
                <a16:creationId xmlns:a16="http://schemas.microsoft.com/office/drawing/2014/main" id="{386A4075-35B5-6F48-B239-D983282D1396}"/>
              </a:ext>
            </a:extLst>
          </p:cNvPr>
          <p:cNvSpPr/>
          <p:nvPr/>
        </p:nvSpPr>
        <p:spPr bwMode="auto">
          <a:xfrm>
            <a:off x="3071999" y="4483299"/>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5</a:t>
            </a:r>
            <a:endParaRPr kumimoji="0" lang="fr-FR" sz="1200" b="0" i="0" u="none" strike="noStrike" cap="none" normalizeH="0" baseline="0" dirty="0">
              <a:ln>
                <a:noFill/>
              </a:ln>
              <a:effectLst/>
              <a:cs typeface="Times New Roman" panose="02020603050405020304" pitchFamily="18" charset="0"/>
            </a:endParaRPr>
          </a:p>
        </p:txBody>
      </p:sp>
      <p:sp>
        <p:nvSpPr>
          <p:cNvPr id="106" name="Rectangle 105">
            <a:extLst>
              <a:ext uri="{FF2B5EF4-FFF2-40B4-BE49-F238E27FC236}">
                <a16:creationId xmlns:a16="http://schemas.microsoft.com/office/drawing/2014/main" id="{386A4075-35B5-6F48-B239-D983282D1396}"/>
              </a:ext>
            </a:extLst>
          </p:cNvPr>
          <p:cNvSpPr/>
          <p:nvPr/>
        </p:nvSpPr>
        <p:spPr bwMode="auto">
          <a:xfrm>
            <a:off x="3071999" y="4790931"/>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smtClean="0">
                <a:cs typeface="Times New Roman" panose="02020603050405020304" pitchFamily="18" charset="0"/>
              </a:rPr>
              <a:t>{}</a:t>
            </a:r>
            <a:endParaRPr kumimoji="0" lang="fr-FR" sz="1200" b="0" i="0" u="none" strike="noStrike" cap="none" normalizeH="0" baseline="0" dirty="0">
              <a:ln>
                <a:noFill/>
              </a:ln>
              <a:effectLst/>
              <a:cs typeface="Times New Roman" panose="02020603050405020304" pitchFamily="18" charset="0"/>
            </a:endParaRPr>
          </a:p>
        </p:txBody>
      </p:sp>
      <p:sp>
        <p:nvSpPr>
          <p:cNvPr id="107" name="Rectangle 106">
            <a:extLst>
              <a:ext uri="{FF2B5EF4-FFF2-40B4-BE49-F238E27FC236}">
                <a16:creationId xmlns:a16="http://schemas.microsoft.com/office/drawing/2014/main" id="{386A4075-35B5-6F48-B239-D983282D1396}"/>
              </a:ext>
            </a:extLst>
          </p:cNvPr>
          <p:cNvSpPr/>
          <p:nvPr/>
        </p:nvSpPr>
        <p:spPr bwMode="auto">
          <a:xfrm>
            <a:off x="3071999" y="5111795"/>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a:cs typeface="Times New Roman" panose="02020603050405020304" pitchFamily="18" charset="0"/>
              </a:rPr>
              <a:t>000000</a:t>
            </a:r>
            <a:endParaRPr kumimoji="0" lang="fr-FR" sz="1200" b="0" i="0" u="none" strike="noStrike" cap="none" normalizeH="0" baseline="0" dirty="0">
              <a:ln>
                <a:noFill/>
              </a:ln>
              <a:effectLst/>
              <a:cs typeface="Times New Roman" panose="02020603050405020304" pitchFamily="18" charset="0"/>
            </a:endParaRPr>
          </a:p>
        </p:txBody>
      </p:sp>
      <p:pic>
        <p:nvPicPr>
          <p:cNvPr id="120" name="Image 119"/>
          <p:cNvPicPr>
            <a:picLocks noChangeAspect="1"/>
          </p:cNvPicPr>
          <p:nvPr/>
        </p:nvPicPr>
        <p:blipFill>
          <a:blip r:embed="rId3"/>
          <a:stretch>
            <a:fillRect/>
          </a:stretch>
        </p:blipFill>
        <p:spPr>
          <a:xfrm>
            <a:off x="5737623" y="3375213"/>
            <a:ext cx="419655" cy="405799"/>
          </a:xfrm>
          <a:prstGeom prst="rect">
            <a:avLst/>
          </a:prstGeom>
        </p:spPr>
      </p:pic>
      <p:sp>
        <p:nvSpPr>
          <p:cNvPr id="121" name="Rectangle : coins arrondis 99">
            <a:extLst>
              <a:ext uri="{FF2B5EF4-FFF2-40B4-BE49-F238E27FC236}">
                <a16:creationId xmlns:a16="http://schemas.microsoft.com/office/drawing/2014/main" id="{7D6C673C-CE1B-9C4E-A50D-5444D227D343}"/>
              </a:ext>
            </a:extLst>
          </p:cNvPr>
          <p:cNvSpPr/>
          <p:nvPr/>
        </p:nvSpPr>
        <p:spPr bwMode="auto">
          <a:xfrm>
            <a:off x="5165445" y="3873143"/>
            <a:ext cx="1564011" cy="1569751"/>
          </a:xfrm>
          <a:prstGeom prst="roundRect">
            <a:avLst>
              <a:gd name="adj" fmla="val 2541"/>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122" name="Rectangle 121">
            <a:extLst>
              <a:ext uri="{FF2B5EF4-FFF2-40B4-BE49-F238E27FC236}">
                <a16:creationId xmlns:a16="http://schemas.microsoft.com/office/drawing/2014/main" id="{386A4075-35B5-6F48-B239-D983282D1396}"/>
              </a:ext>
            </a:extLst>
          </p:cNvPr>
          <p:cNvSpPr/>
          <p:nvPr/>
        </p:nvSpPr>
        <p:spPr bwMode="auto">
          <a:xfrm>
            <a:off x="5326380" y="4165901"/>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Owner C</a:t>
            </a:r>
            <a:endParaRPr kumimoji="0" lang="fr-FR" sz="1200" b="0" i="0" u="none" strike="noStrike" cap="none" normalizeH="0" baseline="0" dirty="0">
              <a:ln>
                <a:noFill/>
              </a:ln>
              <a:effectLst/>
              <a:cs typeface="Times New Roman" panose="02020603050405020304" pitchFamily="18" charset="0"/>
            </a:endParaRPr>
          </a:p>
        </p:txBody>
      </p:sp>
      <p:sp>
        <p:nvSpPr>
          <p:cNvPr id="123" name="Rectangle 122">
            <a:extLst>
              <a:ext uri="{FF2B5EF4-FFF2-40B4-BE49-F238E27FC236}">
                <a16:creationId xmlns:a16="http://schemas.microsoft.com/office/drawing/2014/main" id="{386A4075-35B5-6F48-B239-D983282D1396}"/>
              </a:ext>
            </a:extLst>
          </p:cNvPr>
          <p:cNvSpPr/>
          <p:nvPr/>
        </p:nvSpPr>
        <p:spPr bwMode="auto">
          <a:xfrm>
            <a:off x="5326380" y="4479616"/>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5</a:t>
            </a:r>
            <a:endParaRPr kumimoji="0" lang="fr-FR" sz="1200" b="0" i="0" u="none" strike="noStrike" cap="none" normalizeH="0" baseline="0" dirty="0">
              <a:ln>
                <a:noFill/>
              </a:ln>
              <a:effectLst/>
              <a:cs typeface="Times New Roman" panose="02020603050405020304" pitchFamily="18" charset="0"/>
            </a:endParaRPr>
          </a:p>
        </p:txBody>
      </p:sp>
      <p:sp>
        <p:nvSpPr>
          <p:cNvPr id="124" name="Rectangle 123">
            <a:extLst>
              <a:ext uri="{FF2B5EF4-FFF2-40B4-BE49-F238E27FC236}">
                <a16:creationId xmlns:a16="http://schemas.microsoft.com/office/drawing/2014/main" id="{386A4075-35B5-6F48-B239-D983282D1396}"/>
              </a:ext>
            </a:extLst>
          </p:cNvPr>
          <p:cNvSpPr/>
          <p:nvPr/>
        </p:nvSpPr>
        <p:spPr bwMode="auto">
          <a:xfrm>
            <a:off x="5326380" y="4787248"/>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a:cs typeface="Times New Roman" panose="02020603050405020304" pitchFamily="18" charset="0"/>
              </a:rPr>
              <a:t>{}</a:t>
            </a:r>
            <a:endParaRPr kumimoji="0" lang="fr-FR" sz="1200" b="0" i="0" u="none" strike="noStrike" cap="none" normalizeH="0" baseline="0" dirty="0">
              <a:ln>
                <a:noFill/>
              </a:ln>
              <a:effectLst/>
              <a:cs typeface="Times New Roman" panose="02020603050405020304" pitchFamily="18" charset="0"/>
            </a:endParaRPr>
          </a:p>
        </p:txBody>
      </p:sp>
      <p:sp>
        <p:nvSpPr>
          <p:cNvPr id="125" name="Rectangle 124">
            <a:extLst>
              <a:ext uri="{FF2B5EF4-FFF2-40B4-BE49-F238E27FC236}">
                <a16:creationId xmlns:a16="http://schemas.microsoft.com/office/drawing/2014/main" id="{386A4075-35B5-6F48-B239-D983282D1396}"/>
              </a:ext>
            </a:extLst>
          </p:cNvPr>
          <p:cNvSpPr/>
          <p:nvPr/>
        </p:nvSpPr>
        <p:spPr bwMode="auto">
          <a:xfrm>
            <a:off x="5326380" y="5108112"/>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a:cs typeface="Times New Roman" panose="02020603050405020304" pitchFamily="18" charset="0"/>
              </a:rPr>
              <a:t>000000</a:t>
            </a:r>
            <a:endParaRPr kumimoji="0" lang="fr-FR" sz="1200" b="0" i="0" u="none" strike="noStrike" cap="none" normalizeH="0" baseline="0" dirty="0">
              <a:ln>
                <a:noFill/>
              </a:ln>
              <a:effectLst/>
              <a:cs typeface="Times New Roman" panose="02020603050405020304" pitchFamily="18" charset="0"/>
            </a:endParaRPr>
          </a:p>
        </p:txBody>
      </p:sp>
      <p:pic>
        <p:nvPicPr>
          <p:cNvPr id="128" name="Image 127"/>
          <p:cNvPicPr>
            <a:picLocks noChangeAspect="1"/>
          </p:cNvPicPr>
          <p:nvPr/>
        </p:nvPicPr>
        <p:blipFill>
          <a:blip r:embed="rId3"/>
          <a:stretch>
            <a:fillRect/>
          </a:stretch>
        </p:blipFill>
        <p:spPr>
          <a:xfrm>
            <a:off x="7910221" y="3378896"/>
            <a:ext cx="419655" cy="405799"/>
          </a:xfrm>
          <a:prstGeom prst="rect">
            <a:avLst/>
          </a:prstGeom>
        </p:spPr>
      </p:pic>
      <p:sp>
        <p:nvSpPr>
          <p:cNvPr id="129" name="Rectangle : coins arrondis 99">
            <a:extLst>
              <a:ext uri="{FF2B5EF4-FFF2-40B4-BE49-F238E27FC236}">
                <a16:creationId xmlns:a16="http://schemas.microsoft.com/office/drawing/2014/main" id="{7D6C673C-CE1B-9C4E-A50D-5444D227D343}"/>
              </a:ext>
            </a:extLst>
          </p:cNvPr>
          <p:cNvSpPr/>
          <p:nvPr/>
        </p:nvSpPr>
        <p:spPr bwMode="auto">
          <a:xfrm>
            <a:off x="7338043" y="3876826"/>
            <a:ext cx="1564011" cy="1569751"/>
          </a:xfrm>
          <a:prstGeom prst="roundRect">
            <a:avLst>
              <a:gd name="adj" fmla="val 2541"/>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130" name="Rectangle 129">
            <a:extLst>
              <a:ext uri="{FF2B5EF4-FFF2-40B4-BE49-F238E27FC236}">
                <a16:creationId xmlns:a16="http://schemas.microsoft.com/office/drawing/2014/main" id="{386A4075-35B5-6F48-B239-D983282D1396}"/>
              </a:ext>
            </a:extLst>
          </p:cNvPr>
          <p:cNvSpPr/>
          <p:nvPr/>
        </p:nvSpPr>
        <p:spPr bwMode="auto">
          <a:xfrm>
            <a:off x="7498978" y="4169584"/>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Owner D</a:t>
            </a:r>
            <a:endParaRPr kumimoji="0" lang="fr-FR" sz="1200" b="0" i="0" u="none" strike="noStrike" cap="none" normalizeH="0" baseline="0" dirty="0">
              <a:ln>
                <a:noFill/>
              </a:ln>
              <a:effectLst/>
              <a:cs typeface="Times New Roman" panose="02020603050405020304" pitchFamily="18" charset="0"/>
            </a:endParaRPr>
          </a:p>
        </p:txBody>
      </p:sp>
      <p:sp>
        <p:nvSpPr>
          <p:cNvPr id="131" name="Rectangle 130">
            <a:extLst>
              <a:ext uri="{FF2B5EF4-FFF2-40B4-BE49-F238E27FC236}">
                <a16:creationId xmlns:a16="http://schemas.microsoft.com/office/drawing/2014/main" id="{386A4075-35B5-6F48-B239-D983282D1396}"/>
              </a:ext>
            </a:extLst>
          </p:cNvPr>
          <p:cNvSpPr/>
          <p:nvPr/>
        </p:nvSpPr>
        <p:spPr bwMode="auto">
          <a:xfrm>
            <a:off x="7498978" y="4483299"/>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5</a:t>
            </a:r>
            <a:endParaRPr kumimoji="0" lang="fr-FR" sz="1200" b="0" i="0" u="none" strike="noStrike" cap="none" normalizeH="0" baseline="0" dirty="0">
              <a:ln>
                <a:noFill/>
              </a:ln>
              <a:effectLst/>
              <a:cs typeface="Times New Roman" panose="02020603050405020304" pitchFamily="18" charset="0"/>
            </a:endParaRPr>
          </a:p>
        </p:txBody>
      </p:sp>
      <p:sp>
        <p:nvSpPr>
          <p:cNvPr id="132" name="Rectangle 131">
            <a:extLst>
              <a:ext uri="{FF2B5EF4-FFF2-40B4-BE49-F238E27FC236}">
                <a16:creationId xmlns:a16="http://schemas.microsoft.com/office/drawing/2014/main" id="{386A4075-35B5-6F48-B239-D983282D1396}"/>
              </a:ext>
            </a:extLst>
          </p:cNvPr>
          <p:cNvSpPr/>
          <p:nvPr/>
        </p:nvSpPr>
        <p:spPr bwMode="auto">
          <a:xfrm>
            <a:off x="7498978" y="4790931"/>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a:cs typeface="Times New Roman" panose="02020603050405020304" pitchFamily="18" charset="0"/>
              </a:rPr>
              <a:t>{}</a:t>
            </a:r>
            <a:endParaRPr kumimoji="0" lang="fr-FR" sz="1200" b="0" i="0" u="none" strike="noStrike" cap="none" normalizeH="0" baseline="0" dirty="0">
              <a:ln>
                <a:noFill/>
              </a:ln>
              <a:effectLst/>
              <a:cs typeface="Times New Roman" panose="02020603050405020304" pitchFamily="18" charset="0"/>
            </a:endParaRPr>
          </a:p>
        </p:txBody>
      </p:sp>
      <p:sp>
        <p:nvSpPr>
          <p:cNvPr id="133" name="Rectangle 132">
            <a:extLst>
              <a:ext uri="{FF2B5EF4-FFF2-40B4-BE49-F238E27FC236}">
                <a16:creationId xmlns:a16="http://schemas.microsoft.com/office/drawing/2014/main" id="{386A4075-35B5-6F48-B239-D983282D1396}"/>
              </a:ext>
            </a:extLst>
          </p:cNvPr>
          <p:cNvSpPr/>
          <p:nvPr/>
        </p:nvSpPr>
        <p:spPr bwMode="auto">
          <a:xfrm>
            <a:off x="7498978" y="5111795"/>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a:cs typeface="Times New Roman" panose="02020603050405020304" pitchFamily="18" charset="0"/>
              </a:rPr>
              <a:t>000000</a:t>
            </a:r>
            <a:endParaRPr kumimoji="0" lang="fr-FR" sz="1200" b="0" i="0" u="none" strike="noStrike" cap="none" normalizeH="0" baseline="0" dirty="0">
              <a:ln>
                <a:noFill/>
              </a:ln>
              <a:effectLst/>
              <a:cs typeface="Times New Roman" panose="02020603050405020304" pitchFamily="18" charset="0"/>
            </a:endParaRPr>
          </a:p>
        </p:txBody>
      </p:sp>
      <p:sp>
        <p:nvSpPr>
          <p:cNvPr id="40" name="ZoneTexte 39"/>
          <p:cNvSpPr txBox="1"/>
          <p:nvPr/>
        </p:nvSpPr>
        <p:spPr>
          <a:xfrm>
            <a:off x="1560158" y="4777501"/>
            <a:ext cx="1489895" cy="276999"/>
          </a:xfrm>
          <a:prstGeom prst="rect">
            <a:avLst/>
          </a:prstGeom>
          <a:noFill/>
        </p:spPr>
        <p:txBody>
          <a:bodyPr wrap="square" rtlCol="0">
            <a:spAutoFit/>
          </a:bodyPr>
          <a:lstStyle/>
          <a:p>
            <a:pPr algn="just"/>
            <a:r>
              <a:rPr lang="en-GB" sz="1200" i="1" smtClean="0"/>
              <a:t>Update list of Nodes</a:t>
            </a:r>
            <a:endParaRPr lang="en-GB" sz="1200" b="1" i="1"/>
          </a:p>
        </p:txBody>
      </p:sp>
      <p:sp>
        <p:nvSpPr>
          <p:cNvPr id="47" name="Cylindre 46">
            <a:extLst>
              <a:ext uri="{FF2B5EF4-FFF2-40B4-BE49-F238E27FC236}">
                <a16:creationId xmlns:a16="http://schemas.microsoft.com/office/drawing/2014/main" id="{F80247DD-3B73-2443-B691-D29B642CE513}"/>
              </a:ext>
            </a:extLst>
          </p:cNvPr>
          <p:cNvSpPr/>
          <p:nvPr/>
        </p:nvSpPr>
        <p:spPr bwMode="auto">
          <a:xfrm>
            <a:off x="300839" y="5535024"/>
            <a:ext cx="1016909" cy="1268111"/>
          </a:xfrm>
          <a:prstGeom prst="can">
            <a:avLst/>
          </a:prstGeom>
          <a:noFill/>
          <a:ln w="1270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a:ln>
                <a:noFill/>
              </a:ln>
              <a:solidFill>
                <a:schemeClr val="bg1"/>
              </a:solidFill>
              <a:effectLst/>
              <a:cs typeface="Calibri" panose="020F0502020204030204" pitchFamily="34" charset="0"/>
            </a:endParaRPr>
          </a:p>
        </p:txBody>
      </p:sp>
      <p:sp>
        <p:nvSpPr>
          <p:cNvPr id="48" name="Rectangle : coins arrondis 99">
            <a:extLst>
              <a:ext uri="{FF2B5EF4-FFF2-40B4-BE49-F238E27FC236}">
                <a16:creationId xmlns:a16="http://schemas.microsoft.com/office/drawing/2014/main" id="{7D6C673C-CE1B-9C4E-A50D-5444D227D343}"/>
              </a:ext>
            </a:extLst>
          </p:cNvPr>
          <p:cNvSpPr/>
          <p:nvPr/>
        </p:nvSpPr>
        <p:spPr bwMode="auto">
          <a:xfrm>
            <a:off x="354690" y="5831679"/>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A</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49" name="Rectangle : coins arrondis 99">
            <a:extLst>
              <a:ext uri="{FF2B5EF4-FFF2-40B4-BE49-F238E27FC236}">
                <a16:creationId xmlns:a16="http://schemas.microsoft.com/office/drawing/2014/main" id="{7D6C673C-CE1B-9C4E-A50D-5444D227D343}"/>
              </a:ext>
            </a:extLst>
          </p:cNvPr>
          <p:cNvSpPr/>
          <p:nvPr/>
        </p:nvSpPr>
        <p:spPr bwMode="auto">
          <a:xfrm>
            <a:off x="354690" y="6064318"/>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B</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0" name="Cylindre 49">
            <a:extLst>
              <a:ext uri="{FF2B5EF4-FFF2-40B4-BE49-F238E27FC236}">
                <a16:creationId xmlns:a16="http://schemas.microsoft.com/office/drawing/2014/main" id="{F80247DD-3B73-2443-B691-D29B642CE513}"/>
              </a:ext>
            </a:extLst>
          </p:cNvPr>
          <p:cNvSpPr/>
          <p:nvPr/>
        </p:nvSpPr>
        <p:spPr bwMode="auto">
          <a:xfrm>
            <a:off x="3181954" y="5535025"/>
            <a:ext cx="1016909" cy="1268110"/>
          </a:xfrm>
          <a:prstGeom prst="can">
            <a:avLst/>
          </a:prstGeom>
          <a:noFill/>
          <a:ln w="1270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a:ln>
                <a:noFill/>
              </a:ln>
              <a:solidFill>
                <a:schemeClr val="bg1"/>
              </a:solidFill>
              <a:effectLst/>
              <a:cs typeface="Calibri" panose="020F0502020204030204" pitchFamily="34" charset="0"/>
            </a:endParaRPr>
          </a:p>
        </p:txBody>
      </p:sp>
      <p:sp>
        <p:nvSpPr>
          <p:cNvPr id="51" name="Rectangle : coins arrondis 99">
            <a:extLst>
              <a:ext uri="{FF2B5EF4-FFF2-40B4-BE49-F238E27FC236}">
                <a16:creationId xmlns:a16="http://schemas.microsoft.com/office/drawing/2014/main" id="{7D6C673C-CE1B-9C4E-A50D-5444D227D343}"/>
              </a:ext>
            </a:extLst>
          </p:cNvPr>
          <p:cNvSpPr/>
          <p:nvPr/>
        </p:nvSpPr>
        <p:spPr bwMode="auto">
          <a:xfrm>
            <a:off x="3235805" y="5831679"/>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A</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2" name="Rectangle : coins arrondis 99">
            <a:extLst>
              <a:ext uri="{FF2B5EF4-FFF2-40B4-BE49-F238E27FC236}">
                <a16:creationId xmlns:a16="http://schemas.microsoft.com/office/drawing/2014/main" id="{7D6C673C-CE1B-9C4E-A50D-5444D227D343}"/>
              </a:ext>
            </a:extLst>
          </p:cNvPr>
          <p:cNvSpPr/>
          <p:nvPr/>
        </p:nvSpPr>
        <p:spPr bwMode="auto">
          <a:xfrm>
            <a:off x="3235805" y="6064318"/>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B</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3" name="Rectangle : coins arrondis 99">
            <a:extLst>
              <a:ext uri="{FF2B5EF4-FFF2-40B4-BE49-F238E27FC236}">
                <a16:creationId xmlns:a16="http://schemas.microsoft.com/office/drawing/2014/main" id="{7D6C673C-CE1B-9C4E-A50D-5444D227D343}"/>
              </a:ext>
            </a:extLst>
          </p:cNvPr>
          <p:cNvSpPr/>
          <p:nvPr/>
        </p:nvSpPr>
        <p:spPr bwMode="auto">
          <a:xfrm>
            <a:off x="3235805" y="6293221"/>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C</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4" name="Rectangle : coins arrondis 99">
            <a:extLst>
              <a:ext uri="{FF2B5EF4-FFF2-40B4-BE49-F238E27FC236}">
                <a16:creationId xmlns:a16="http://schemas.microsoft.com/office/drawing/2014/main" id="{7D6C673C-CE1B-9C4E-A50D-5444D227D343}"/>
              </a:ext>
            </a:extLst>
          </p:cNvPr>
          <p:cNvSpPr/>
          <p:nvPr/>
        </p:nvSpPr>
        <p:spPr bwMode="auto">
          <a:xfrm>
            <a:off x="3235805" y="6518545"/>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D</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5" name="Rectangle : coins arrondis 99">
            <a:extLst>
              <a:ext uri="{FF2B5EF4-FFF2-40B4-BE49-F238E27FC236}">
                <a16:creationId xmlns:a16="http://schemas.microsoft.com/office/drawing/2014/main" id="{7D6C673C-CE1B-9C4E-A50D-5444D227D343}"/>
              </a:ext>
            </a:extLst>
          </p:cNvPr>
          <p:cNvSpPr/>
          <p:nvPr/>
        </p:nvSpPr>
        <p:spPr bwMode="auto">
          <a:xfrm>
            <a:off x="354690" y="6293221"/>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C</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6" name="Rectangle : coins arrondis 99">
            <a:extLst>
              <a:ext uri="{FF2B5EF4-FFF2-40B4-BE49-F238E27FC236}">
                <a16:creationId xmlns:a16="http://schemas.microsoft.com/office/drawing/2014/main" id="{7D6C673C-CE1B-9C4E-A50D-5444D227D343}"/>
              </a:ext>
            </a:extLst>
          </p:cNvPr>
          <p:cNvSpPr/>
          <p:nvPr/>
        </p:nvSpPr>
        <p:spPr bwMode="auto">
          <a:xfrm>
            <a:off x="354690" y="6518545"/>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D</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2" name="Cylindre 61">
            <a:extLst>
              <a:ext uri="{FF2B5EF4-FFF2-40B4-BE49-F238E27FC236}">
                <a16:creationId xmlns:a16="http://schemas.microsoft.com/office/drawing/2014/main" id="{F80247DD-3B73-2443-B691-D29B642CE513}"/>
              </a:ext>
            </a:extLst>
          </p:cNvPr>
          <p:cNvSpPr/>
          <p:nvPr/>
        </p:nvSpPr>
        <p:spPr bwMode="auto">
          <a:xfrm>
            <a:off x="5446311" y="5535024"/>
            <a:ext cx="1016909" cy="1268110"/>
          </a:xfrm>
          <a:prstGeom prst="can">
            <a:avLst/>
          </a:prstGeom>
          <a:noFill/>
          <a:ln w="1270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a:ln>
                <a:noFill/>
              </a:ln>
              <a:solidFill>
                <a:schemeClr val="bg1"/>
              </a:solidFill>
              <a:effectLst/>
              <a:cs typeface="Calibri" panose="020F0502020204030204" pitchFamily="34" charset="0"/>
            </a:endParaRPr>
          </a:p>
        </p:txBody>
      </p:sp>
      <p:sp>
        <p:nvSpPr>
          <p:cNvPr id="63" name="Rectangle : coins arrondis 99">
            <a:extLst>
              <a:ext uri="{FF2B5EF4-FFF2-40B4-BE49-F238E27FC236}">
                <a16:creationId xmlns:a16="http://schemas.microsoft.com/office/drawing/2014/main" id="{7D6C673C-CE1B-9C4E-A50D-5444D227D343}"/>
              </a:ext>
            </a:extLst>
          </p:cNvPr>
          <p:cNvSpPr/>
          <p:nvPr/>
        </p:nvSpPr>
        <p:spPr bwMode="auto">
          <a:xfrm>
            <a:off x="5500162" y="5831678"/>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A</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4" name="Rectangle : coins arrondis 99">
            <a:extLst>
              <a:ext uri="{FF2B5EF4-FFF2-40B4-BE49-F238E27FC236}">
                <a16:creationId xmlns:a16="http://schemas.microsoft.com/office/drawing/2014/main" id="{7D6C673C-CE1B-9C4E-A50D-5444D227D343}"/>
              </a:ext>
            </a:extLst>
          </p:cNvPr>
          <p:cNvSpPr/>
          <p:nvPr/>
        </p:nvSpPr>
        <p:spPr bwMode="auto">
          <a:xfrm>
            <a:off x="5500162" y="6064317"/>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B</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5" name="Rectangle : coins arrondis 99">
            <a:extLst>
              <a:ext uri="{FF2B5EF4-FFF2-40B4-BE49-F238E27FC236}">
                <a16:creationId xmlns:a16="http://schemas.microsoft.com/office/drawing/2014/main" id="{7D6C673C-CE1B-9C4E-A50D-5444D227D343}"/>
              </a:ext>
            </a:extLst>
          </p:cNvPr>
          <p:cNvSpPr/>
          <p:nvPr/>
        </p:nvSpPr>
        <p:spPr bwMode="auto">
          <a:xfrm>
            <a:off x="5500162" y="6293220"/>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C</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6" name="Rectangle : coins arrondis 99">
            <a:extLst>
              <a:ext uri="{FF2B5EF4-FFF2-40B4-BE49-F238E27FC236}">
                <a16:creationId xmlns:a16="http://schemas.microsoft.com/office/drawing/2014/main" id="{7D6C673C-CE1B-9C4E-A50D-5444D227D343}"/>
              </a:ext>
            </a:extLst>
          </p:cNvPr>
          <p:cNvSpPr/>
          <p:nvPr/>
        </p:nvSpPr>
        <p:spPr bwMode="auto">
          <a:xfrm>
            <a:off x="5500162" y="6518544"/>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D</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7" name="Cylindre 66">
            <a:extLst>
              <a:ext uri="{FF2B5EF4-FFF2-40B4-BE49-F238E27FC236}">
                <a16:creationId xmlns:a16="http://schemas.microsoft.com/office/drawing/2014/main" id="{F80247DD-3B73-2443-B691-D29B642CE513}"/>
              </a:ext>
            </a:extLst>
          </p:cNvPr>
          <p:cNvSpPr/>
          <p:nvPr/>
        </p:nvSpPr>
        <p:spPr bwMode="auto">
          <a:xfrm>
            <a:off x="7609417" y="5535024"/>
            <a:ext cx="1016909" cy="1268110"/>
          </a:xfrm>
          <a:prstGeom prst="can">
            <a:avLst/>
          </a:prstGeom>
          <a:noFill/>
          <a:ln w="1270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a:ln>
                <a:noFill/>
              </a:ln>
              <a:solidFill>
                <a:schemeClr val="bg1"/>
              </a:solidFill>
              <a:effectLst/>
              <a:cs typeface="Calibri" panose="020F0502020204030204" pitchFamily="34" charset="0"/>
            </a:endParaRPr>
          </a:p>
        </p:txBody>
      </p:sp>
      <p:sp>
        <p:nvSpPr>
          <p:cNvPr id="68" name="Rectangle : coins arrondis 99">
            <a:extLst>
              <a:ext uri="{FF2B5EF4-FFF2-40B4-BE49-F238E27FC236}">
                <a16:creationId xmlns:a16="http://schemas.microsoft.com/office/drawing/2014/main" id="{7D6C673C-CE1B-9C4E-A50D-5444D227D343}"/>
              </a:ext>
            </a:extLst>
          </p:cNvPr>
          <p:cNvSpPr/>
          <p:nvPr/>
        </p:nvSpPr>
        <p:spPr bwMode="auto">
          <a:xfrm>
            <a:off x="7663268" y="5831678"/>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A</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9" name="Rectangle : coins arrondis 99">
            <a:extLst>
              <a:ext uri="{FF2B5EF4-FFF2-40B4-BE49-F238E27FC236}">
                <a16:creationId xmlns:a16="http://schemas.microsoft.com/office/drawing/2014/main" id="{7D6C673C-CE1B-9C4E-A50D-5444D227D343}"/>
              </a:ext>
            </a:extLst>
          </p:cNvPr>
          <p:cNvSpPr/>
          <p:nvPr/>
        </p:nvSpPr>
        <p:spPr bwMode="auto">
          <a:xfrm>
            <a:off x="7663268" y="6064317"/>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B</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70" name="Rectangle : coins arrondis 99">
            <a:extLst>
              <a:ext uri="{FF2B5EF4-FFF2-40B4-BE49-F238E27FC236}">
                <a16:creationId xmlns:a16="http://schemas.microsoft.com/office/drawing/2014/main" id="{7D6C673C-CE1B-9C4E-A50D-5444D227D343}"/>
              </a:ext>
            </a:extLst>
          </p:cNvPr>
          <p:cNvSpPr/>
          <p:nvPr/>
        </p:nvSpPr>
        <p:spPr bwMode="auto">
          <a:xfrm>
            <a:off x="7663268" y="6293220"/>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C</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71" name="Rectangle : coins arrondis 99">
            <a:extLst>
              <a:ext uri="{FF2B5EF4-FFF2-40B4-BE49-F238E27FC236}">
                <a16:creationId xmlns:a16="http://schemas.microsoft.com/office/drawing/2014/main" id="{7D6C673C-CE1B-9C4E-A50D-5444D227D343}"/>
              </a:ext>
            </a:extLst>
          </p:cNvPr>
          <p:cNvSpPr/>
          <p:nvPr/>
        </p:nvSpPr>
        <p:spPr bwMode="auto">
          <a:xfrm>
            <a:off x="7663268" y="6518544"/>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D</a:t>
            </a:r>
            <a:endParaRPr kumimoji="0" lang="fr-FR" sz="1200" b="0" i="0" u="none" strike="noStrike" cap="none" normalizeH="0" baseline="0">
              <a:ln>
                <a:noFill/>
              </a:ln>
              <a:solidFill>
                <a:schemeClr val="tx1"/>
              </a:solidFill>
              <a:effectLst/>
              <a:cs typeface="Times New Roman" panose="02020603050405020304" pitchFamily="18" charset="0"/>
            </a:endParaRPr>
          </a:p>
        </p:txBody>
      </p:sp>
      <p:pic>
        <p:nvPicPr>
          <p:cNvPr id="73" name="Image 72">
            <a:extLst>
              <a:ext uri="{FF2B5EF4-FFF2-40B4-BE49-F238E27FC236}">
                <a16:creationId xmlns:a16="http://schemas.microsoft.com/office/drawing/2014/main" id="{0AB0157D-A7E0-EF4D-9E31-FEE4BBCA13C8}"/>
              </a:ext>
            </a:extLst>
          </p:cNvPr>
          <p:cNvPicPr>
            <a:picLocks noChangeAspect="1"/>
          </p:cNvPicPr>
          <p:nvPr/>
        </p:nvPicPr>
        <p:blipFill>
          <a:blip r:embed="rId4"/>
          <a:stretch>
            <a:fillRect/>
          </a:stretch>
        </p:blipFill>
        <p:spPr>
          <a:xfrm>
            <a:off x="481642" y="2630932"/>
            <a:ext cx="731684" cy="478034"/>
          </a:xfrm>
          <a:prstGeom prst="rect">
            <a:avLst/>
          </a:prstGeom>
        </p:spPr>
      </p:pic>
      <p:sp>
        <p:nvSpPr>
          <p:cNvPr id="74" name="ZoneTexte 73"/>
          <p:cNvSpPr txBox="1"/>
          <p:nvPr/>
        </p:nvSpPr>
        <p:spPr>
          <a:xfrm>
            <a:off x="271751" y="3100080"/>
            <a:ext cx="1151466" cy="261610"/>
          </a:xfrm>
          <a:prstGeom prst="rect">
            <a:avLst/>
          </a:prstGeom>
          <a:noFill/>
        </p:spPr>
        <p:txBody>
          <a:bodyPr wrap="square" rtlCol="0">
            <a:spAutoFit/>
          </a:bodyPr>
          <a:lstStyle/>
          <a:p>
            <a:pPr algn="ctr"/>
            <a:r>
              <a:rPr lang="en-GB" sz="1050" smtClean="0"/>
              <a:t>Node ID: Pi1</a:t>
            </a:r>
            <a:endParaRPr lang="en-GB" sz="1050"/>
          </a:p>
        </p:txBody>
      </p:sp>
      <p:graphicFrame>
        <p:nvGraphicFramePr>
          <p:cNvPr id="75" name="Tableau 74">
            <a:extLst>
              <a:ext uri="{FF2B5EF4-FFF2-40B4-BE49-F238E27FC236}">
                <a16:creationId xmlns:a16="http://schemas.microsoft.com/office/drawing/2014/main" id="{A71AAE1C-5397-C840-B40B-098F61794FAE}"/>
              </a:ext>
            </a:extLst>
          </p:cNvPr>
          <p:cNvGraphicFramePr>
            <a:graphicFrameLocks noGrp="1"/>
          </p:cNvGraphicFramePr>
          <p:nvPr>
            <p:extLst/>
          </p:nvPr>
        </p:nvGraphicFramePr>
        <p:xfrm>
          <a:off x="58262" y="2314562"/>
          <a:ext cx="2700909" cy="243840"/>
        </p:xfrm>
        <a:graphic>
          <a:graphicData uri="http://schemas.openxmlformats.org/drawingml/2006/table">
            <a:tbl>
              <a:tblPr bandRow="1">
                <a:tableStyleId>{8A107856-5554-42FB-B03E-39F5DBC370BA}</a:tableStyleId>
              </a:tblPr>
              <a:tblGrid>
                <a:gridCol w="804689">
                  <a:extLst>
                    <a:ext uri="{9D8B030D-6E8A-4147-A177-3AD203B41FA5}">
                      <a16:colId xmlns:a16="http://schemas.microsoft.com/office/drawing/2014/main" val="1241193054"/>
                    </a:ext>
                  </a:extLst>
                </a:gridCol>
                <a:gridCol w="747711">
                  <a:extLst>
                    <a:ext uri="{9D8B030D-6E8A-4147-A177-3AD203B41FA5}">
                      <a16:colId xmlns:a16="http://schemas.microsoft.com/office/drawing/2014/main" val="1719282151"/>
                    </a:ext>
                  </a:extLst>
                </a:gridCol>
                <a:gridCol w="571501">
                  <a:extLst>
                    <a:ext uri="{9D8B030D-6E8A-4147-A177-3AD203B41FA5}">
                      <a16:colId xmlns:a16="http://schemas.microsoft.com/office/drawing/2014/main" val="131825509"/>
                    </a:ext>
                  </a:extLst>
                </a:gridCol>
                <a:gridCol w="577008">
                  <a:extLst>
                    <a:ext uri="{9D8B030D-6E8A-4147-A177-3AD203B41FA5}">
                      <a16:colId xmlns:a16="http://schemas.microsoft.com/office/drawing/2014/main" val="1180417615"/>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smtClean="0">
                          <a:solidFill>
                            <a:schemeClr val="tx1"/>
                          </a:solidFill>
                          <a:latin typeface="+mn-lt"/>
                          <a:cs typeface="Times New Roman" panose="02020603050405020304" pitchFamily="18" charset="0"/>
                        </a:rPr>
                        <a:t>Add</a:t>
                      </a:r>
                      <a:r>
                        <a:rPr lang="fr-FR" sz="1000" i="1" baseline="0" smtClean="0">
                          <a:solidFill>
                            <a:schemeClr val="tx1"/>
                          </a:solidFill>
                          <a:latin typeface="+mn-lt"/>
                          <a:cs typeface="Times New Roman" panose="02020603050405020304" pitchFamily="18" charset="0"/>
                        </a:rPr>
                        <a:t>Node</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mn-cs"/>
                        </a:rPr>
                        <a:t>Owner</a:t>
                      </a:r>
                      <a:r>
                        <a:rPr lang="fr-FR" sz="1000" baseline="0" smtClean="0">
                          <a:solidFill>
                            <a:schemeClr val="tx1"/>
                          </a:solidFill>
                          <a:latin typeface="+mn-lt"/>
                          <a:cs typeface="+mn-cs"/>
                        </a:rPr>
                        <a:t> A</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Times New Roman" panose="02020603050405020304" pitchFamily="18" charset="0"/>
                        </a:rPr>
                        <a:t>Pi1</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0" smtClean="0">
                          <a:cs typeface="Times New Roman" panose="02020603050405020304" pitchFamily="18" charset="0"/>
                        </a:rPr>
                        <a:t>000000</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bl>
          </a:graphicData>
        </a:graphic>
      </p:graphicFrame>
      <p:sp>
        <p:nvSpPr>
          <p:cNvPr id="85" name="Rectangle : coins arrondis 99">
            <a:extLst>
              <a:ext uri="{FF2B5EF4-FFF2-40B4-BE49-F238E27FC236}">
                <a16:creationId xmlns:a16="http://schemas.microsoft.com/office/drawing/2014/main" id="{7D6C673C-CE1B-9C4E-A50D-5444D227D343}"/>
              </a:ext>
            </a:extLst>
          </p:cNvPr>
          <p:cNvSpPr/>
          <p:nvPr/>
        </p:nvSpPr>
        <p:spPr bwMode="auto">
          <a:xfrm>
            <a:off x="354690" y="5831679"/>
            <a:ext cx="909206" cy="194752"/>
          </a:xfrm>
          <a:prstGeom prst="roundRect">
            <a:avLst>
              <a:gd name="adj" fmla="val 24695"/>
            </a:avLst>
          </a:prstGeom>
          <a:noFill/>
          <a:ln w="19050"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93" name="Rectangle : coins arrondis 99">
            <a:extLst>
              <a:ext uri="{FF2B5EF4-FFF2-40B4-BE49-F238E27FC236}">
                <a16:creationId xmlns:a16="http://schemas.microsoft.com/office/drawing/2014/main" id="{7D6C673C-CE1B-9C4E-A50D-5444D227D343}"/>
              </a:ext>
            </a:extLst>
          </p:cNvPr>
          <p:cNvSpPr/>
          <p:nvPr/>
        </p:nvSpPr>
        <p:spPr bwMode="auto">
          <a:xfrm>
            <a:off x="3235805" y="5832485"/>
            <a:ext cx="909206" cy="194752"/>
          </a:xfrm>
          <a:prstGeom prst="roundRect">
            <a:avLst>
              <a:gd name="adj" fmla="val 24695"/>
            </a:avLst>
          </a:prstGeom>
          <a:noFill/>
          <a:ln w="19050"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96" name="Rectangle : coins arrondis 99">
            <a:extLst>
              <a:ext uri="{FF2B5EF4-FFF2-40B4-BE49-F238E27FC236}">
                <a16:creationId xmlns:a16="http://schemas.microsoft.com/office/drawing/2014/main" id="{7D6C673C-CE1B-9C4E-A50D-5444D227D343}"/>
              </a:ext>
            </a:extLst>
          </p:cNvPr>
          <p:cNvSpPr/>
          <p:nvPr/>
        </p:nvSpPr>
        <p:spPr bwMode="auto">
          <a:xfrm>
            <a:off x="5500162" y="5831679"/>
            <a:ext cx="909206" cy="194752"/>
          </a:xfrm>
          <a:prstGeom prst="roundRect">
            <a:avLst>
              <a:gd name="adj" fmla="val 24695"/>
            </a:avLst>
          </a:prstGeom>
          <a:noFill/>
          <a:ln w="19050"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97" name="Rectangle : coins arrondis 99">
            <a:extLst>
              <a:ext uri="{FF2B5EF4-FFF2-40B4-BE49-F238E27FC236}">
                <a16:creationId xmlns:a16="http://schemas.microsoft.com/office/drawing/2014/main" id="{7D6C673C-CE1B-9C4E-A50D-5444D227D343}"/>
              </a:ext>
            </a:extLst>
          </p:cNvPr>
          <p:cNvSpPr/>
          <p:nvPr/>
        </p:nvSpPr>
        <p:spPr bwMode="auto">
          <a:xfrm>
            <a:off x="7663242" y="5831679"/>
            <a:ext cx="909206" cy="194752"/>
          </a:xfrm>
          <a:prstGeom prst="roundRect">
            <a:avLst>
              <a:gd name="adj" fmla="val 24695"/>
            </a:avLst>
          </a:prstGeom>
          <a:noFill/>
          <a:ln w="19050"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endParaRPr kumimoji="0" lang="fr-FR" sz="1200" b="0" i="0" u="none" strike="noStrike" cap="none" normalizeH="0" baseline="0">
              <a:ln>
                <a:noFill/>
              </a:ln>
              <a:solidFill>
                <a:schemeClr val="tx1"/>
              </a:solidFill>
              <a:effectLst/>
              <a:cs typeface="Times New Roman" panose="02020603050405020304" pitchFamily="18" charset="0"/>
            </a:endParaRPr>
          </a:p>
        </p:txBody>
      </p:sp>
      <p:graphicFrame>
        <p:nvGraphicFramePr>
          <p:cNvPr id="80" name="Tableau 79">
            <a:extLst>
              <a:ext uri="{FF2B5EF4-FFF2-40B4-BE49-F238E27FC236}">
                <a16:creationId xmlns:a16="http://schemas.microsoft.com/office/drawing/2014/main" id="{A71AAE1C-5397-C840-B40B-098F61794FAE}"/>
              </a:ext>
            </a:extLst>
          </p:cNvPr>
          <p:cNvGraphicFramePr>
            <a:graphicFrameLocks noGrp="1"/>
          </p:cNvGraphicFramePr>
          <p:nvPr>
            <p:extLst/>
          </p:nvPr>
        </p:nvGraphicFramePr>
        <p:xfrm>
          <a:off x="3010074" y="1664314"/>
          <a:ext cx="2700910" cy="243840"/>
        </p:xfrm>
        <a:graphic>
          <a:graphicData uri="http://schemas.openxmlformats.org/drawingml/2006/table">
            <a:tbl>
              <a:tblPr bandRow="1">
                <a:tableStyleId>{8A107856-5554-42FB-B03E-39F5DBC370BA}</a:tableStyleId>
              </a:tblPr>
              <a:tblGrid>
                <a:gridCol w="805061">
                  <a:extLst>
                    <a:ext uri="{9D8B030D-6E8A-4147-A177-3AD203B41FA5}">
                      <a16:colId xmlns:a16="http://schemas.microsoft.com/office/drawing/2014/main" val="1241193054"/>
                    </a:ext>
                  </a:extLst>
                </a:gridCol>
                <a:gridCol w="746397">
                  <a:extLst>
                    <a:ext uri="{9D8B030D-6E8A-4147-A177-3AD203B41FA5}">
                      <a16:colId xmlns:a16="http://schemas.microsoft.com/office/drawing/2014/main" val="1719282151"/>
                    </a:ext>
                  </a:extLst>
                </a:gridCol>
                <a:gridCol w="574726">
                  <a:extLst>
                    <a:ext uri="{9D8B030D-6E8A-4147-A177-3AD203B41FA5}">
                      <a16:colId xmlns:a16="http://schemas.microsoft.com/office/drawing/2014/main" val="131825509"/>
                    </a:ext>
                  </a:extLst>
                </a:gridCol>
                <a:gridCol w="574726">
                  <a:extLst>
                    <a:ext uri="{9D8B030D-6E8A-4147-A177-3AD203B41FA5}">
                      <a16:colId xmlns:a16="http://schemas.microsoft.com/office/drawing/2014/main" val="1648847874"/>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smtClean="0">
                          <a:solidFill>
                            <a:schemeClr val="tx1"/>
                          </a:solidFill>
                          <a:latin typeface="+mn-lt"/>
                          <a:cs typeface="Times New Roman" panose="02020603050405020304" pitchFamily="18" charset="0"/>
                        </a:rPr>
                        <a:t>Add</a:t>
                      </a:r>
                      <a:r>
                        <a:rPr lang="fr-FR" sz="1000" i="1" baseline="0" smtClean="0">
                          <a:solidFill>
                            <a:schemeClr val="tx1"/>
                          </a:solidFill>
                          <a:latin typeface="+mn-lt"/>
                          <a:cs typeface="Times New Roman" panose="02020603050405020304" pitchFamily="18" charset="0"/>
                        </a:rPr>
                        <a:t>Node</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mn-cs"/>
                        </a:rPr>
                        <a:t>Owner</a:t>
                      </a:r>
                      <a:r>
                        <a:rPr lang="fr-FR" sz="1000" baseline="0" smtClean="0">
                          <a:solidFill>
                            <a:schemeClr val="tx1"/>
                          </a:solidFill>
                          <a:latin typeface="+mn-lt"/>
                          <a:cs typeface="+mn-cs"/>
                        </a:rPr>
                        <a:t> A</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Times New Roman" panose="02020603050405020304" pitchFamily="18" charset="0"/>
                        </a:rPr>
                        <a:t>Pi1</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0" smtClean="0">
                          <a:cs typeface="Times New Roman" panose="02020603050405020304" pitchFamily="18" charset="0"/>
                        </a:rPr>
                        <a:t>000000</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bl>
          </a:graphicData>
        </a:graphic>
      </p:graphicFrame>
      <p:graphicFrame>
        <p:nvGraphicFramePr>
          <p:cNvPr id="83" name="Tableau 82">
            <a:extLst>
              <a:ext uri="{FF2B5EF4-FFF2-40B4-BE49-F238E27FC236}">
                <a16:creationId xmlns:a16="http://schemas.microsoft.com/office/drawing/2014/main" id="{A71AAE1C-5397-C840-B40B-098F61794FAE}"/>
              </a:ext>
            </a:extLst>
          </p:cNvPr>
          <p:cNvGraphicFramePr>
            <a:graphicFrameLocks noGrp="1"/>
          </p:cNvGraphicFramePr>
          <p:nvPr>
            <p:extLst/>
          </p:nvPr>
        </p:nvGraphicFramePr>
        <p:xfrm>
          <a:off x="3010074" y="1661965"/>
          <a:ext cx="2700909" cy="243840"/>
        </p:xfrm>
        <a:graphic>
          <a:graphicData uri="http://schemas.openxmlformats.org/drawingml/2006/table">
            <a:tbl>
              <a:tblPr bandRow="1">
                <a:tableStyleId>{8A107856-5554-42FB-B03E-39F5DBC370BA}</a:tableStyleId>
              </a:tblPr>
              <a:tblGrid>
                <a:gridCol w="805062">
                  <a:extLst>
                    <a:ext uri="{9D8B030D-6E8A-4147-A177-3AD203B41FA5}">
                      <a16:colId xmlns:a16="http://schemas.microsoft.com/office/drawing/2014/main" val="1241193054"/>
                    </a:ext>
                  </a:extLst>
                </a:gridCol>
                <a:gridCol w="746399">
                  <a:extLst>
                    <a:ext uri="{9D8B030D-6E8A-4147-A177-3AD203B41FA5}">
                      <a16:colId xmlns:a16="http://schemas.microsoft.com/office/drawing/2014/main" val="1719282151"/>
                    </a:ext>
                  </a:extLst>
                </a:gridCol>
                <a:gridCol w="574724">
                  <a:extLst>
                    <a:ext uri="{9D8B030D-6E8A-4147-A177-3AD203B41FA5}">
                      <a16:colId xmlns:a16="http://schemas.microsoft.com/office/drawing/2014/main" val="131825509"/>
                    </a:ext>
                  </a:extLst>
                </a:gridCol>
                <a:gridCol w="574724">
                  <a:extLst>
                    <a:ext uri="{9D8B030D-6E8A-4147-A177-3AD203B41FA5}">
                      <a16:colId xmlns:a16="http://schemas.microsoft.com/office/drawing/2014/main" val="3024550614"/>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smtClean="0">
                          <a:solidFill>
                            <a:schemeClr val="tx1"/>
                          </a:solidFill>
                          <a:latin typeface="+mn-lt"/>
                          <a:cs typeface="Times New Roman" panose="02020603050405020304" pitchFamily="18" charset="0"/>
                        </a:rPr>
                        <a:t>Add</a:t>
                      </a:r>
                      <a:r>
                        <a:rPr lang="fr-FR" sz="1000" i="1" baseline="0" smtClean="0">
                          <a:solidFill>
                            <a:schemeClr val="tx1"/>
                          </a:solidFill>
                          <a:latin typeface="+mn-lt"/>
                          <a:cs typeface="Times New Roman" panose="02020603050405020304" pitchFamily="18" charset="0"/>
                        </a:rPr>
                        <a:t>Node</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mn-cs"/>
                        </a:rPr>
                        <a:t>Owner</a:t>
                      </a:r>
                      <a:r>
                        <a:rPr lang="fr-FR" sz="1000" baseline="0" smtClean="0">
                          <a:solidFill>
                            <a:schemeClr val="tx1"/>
                          </a:solidFill>
                          <a:latin typeface="+mn-lt"/>
                          <a:cs typeface="+mn-cs"/>
                        </a:rPr>
                        <a:t> A</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Times New Roman" panose="02020603050405020304" pitchFamily="18" charset="0"/>
                        </a:rPr>
                        <a:t>Pi1</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0" smtClean="0">
                          <a:cs typeface="Times New Roman" panose="02020603050405020304" pitchFamily="18" charset="0"/>
                        </a:rPr>
                        <a:t>000000</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bl>
          </a:graphicData>
        </a:graphic>
      </p:graphicFrame>
      <p:sp>
        <p:nvSpPr>
          <p:cNvPr id="99" name="ZoneTexte 98"/>
          <p:cNvSpPr txBox="1"/>
          <p:nvPr/>
        </p:nvSpPr>
        <p:spPr>
          <a:xfrm>
            <a:off x="1556605" y="5094613"/>
            <a:ext cx="1489895" cy="276999"/>
          </a:xfrm>
          <a:prstGeom prst="rect">
            <a:avLst/>
          </a:prstGeom>
          <a:noFill/>
        </p:spPr>
        <p:txBody>
          <a:bodyPr wrap="square" rtlCol="0">
            <a:spAutoFit/>
          </a:bodyPr>
          <a:lstStyle/>
          <a:p>
            <a:pPr algn="just"/>
            <a:r>
              <a:rPr lang="en-GB" sz="1200" i="1" smtClean="0"/>
              <a:t>Update State</a:t>
            </a:r>
            <a:endParaRPr lang="en-GB" sz="1200" b="1" i="1"/>
          </a:p>
        </p:txBody>
      </p:sp>
      <p:pic>
        <p:nvPicPr>
          <p:cNvPr id="108" name="Image 107">
            <a:extLst>
              <a:ext uri="{FF2B5EF4-FFF2-40B4-BE49-F238E27FC236}">
                <a16:creationId xmlns:a16="http://schemas.microsoft.com/office/drawing/2014/main" id="{0AB0157D-A7E0-EF4D-9E31-FEE4BBCA13C8}"/>
              </a:ext>
            </a:extLst>
          </p:cNvPr>
          <p:cNvPicPr>
            <a:picLocks noChangeAspect="1"/>
          </p:cNvPicPr>
          <p:nvPr/>
        </p:nvPicPr>
        <p:blipFill>
          <a:blip r:embed="rId4"/>
          <a:stretch>
            <a:fillRect/>
          </a:stretch>
        </p:blipFill>
        <p:spPr>
          <a:xfrm>
            <a:off x="3344254" y="2630932"/>
            <a:ext cx="731684" cy="478034"/>
          </a:xfrm>
          <a:prstGeom prst="rect">
            <a:avLst/>
          </a:prstGeom>
        </p:spPr>
      </p:pic>
      <p:sp>
        <p:nvSpPr>
          <p:cNvPr id="109" name="ZoneTexte 108"/>
          <p:cNvSpPr txBox="1"/>
          <p:nvPr/>
        </p:nvSpPr>
        <p:spPr>
          <a:xfrm>
            <a:off x="3134363" y="3100080"/>
            <a:ext cx="1151466" cy="261610"/>
          </a:xfrm>
          <a:prstGeom prst="rect">
            <a:avLst/>
          </a:prstGeom>
          <a:noFill/>
        </p:spPr>
        <p:txBody>
          <a:bodyPr wrap="square" rtlCol="0">
            <a:spAutoFit/>
          </a:bodyPr>
          <a:lstStyle/>
          <a:p>
            <a:pPr algn="ctr"/>
            <a:r>
              <a:rPr lang="en-GB" sz="1050" smtClean="0"/>
              <a:t>Node ID: Pi2 </a:t>
            </a:r>
            <a:endParaRPr lang="en-GB" sz="1050"/>
          </a:p>
        </p:txBody>
      </p:sp>
      <p:pic>
        <p:nvPicPr>
          <p:cNvPr id="110" name="Image 109">
            <a:extLst>
              <a:ext uri="{FF2B5EF4-FFF2-40B4-BE49-F238E27FC236}">
                <a16:creationId xmlns:a16="http://schemas.microsoft.com/office/drawing/2014/main" id="{0AB0157D-A7E0-EF4D-9E31-FEE4BBCA13C8}"/>
              </a:ext>
            </a:extLst>
          </p:cNvPr>
          <p:cNvPicPr>
            <a:picLocks noChangeAspect="1"/>
          </p:cNvPicPr>
          <p:nvPr/>
        </p:nvPicPr>
        <p:blipFill>
          <a:blip r:embed="rId4"/>
          <a:stretch>
            <a:fillRect/>
          </a:stretch>
        </p:blipFill>
        <p:spPr>
          <a:xfrm>
            <a:off x="5575763" y="2632964"/>
            <a:ext cx="731684" cy="478034"/>
          </a:xfrm>
          <a:prstGeom prst="rect">
            <a:avLst/>
          </a:prstGeom>
        </p:spPr>
      </p:pic>
      <p:sp>
        <p:nvSpPr>
          <p:cNvPr id="111" name="ZoneTexte 110"/>
          <p:cNvSpPr txBox="1"/>
          <p:nvPr/>
        </p:nvSpPr>
        <p:spPr>
          <a:xfrm>
            <a:off x="5365872" y="3102112"/>
            <a:ext cx="1151466" cy="261610"/>
          </a:xfrm>
          <a:prstGeom prst="rect">
            <a:avLst/>
          </a:prstGeom>
          <a:noFill/>
        </p:spPr>
        <p:txBody>
          <a:bodyPr wrap="square" rtlCol="0">
            <a:spAutoFit/>
          </a:bodyPr>
          <a:lstStyle/>
          <a:p>
            <a:pPr algn="ctr"/>
            <a:r>
              <a:rPr lang="en-GB" sz="1050" smtClean="0"/>
              <a:t>Node ID: Pi3</a:t>
            </a:r>
            <a:endParaRPr lang="en-GB" sz="1050"/>
          </a:p>
        </p:txBody>
      </p:sp>
      <p:pic>
        <p:nvPicPr>
          <p:cNvPr id="112" name="Image 111">
            <a:extLst>
              <a:ext uri="{FF2B5EF4-FFF2-40B4-BE49-F238E27FC236}">
                <a16:creationId xmlns:a16="http://schemas.microsoft.com/office/drawing/2014/main" id="{0AB0157D-A7E0-EF4D-9E31-FEE4BBCA13C8}"/>
              </a:ext>
            </a:extLst>
          </p:cNvPr>
          <p:cNvPicPr>
            <a:picLocks noChangeAspect="1"/>
          </p:cNvPicPr>
          <p:nvPr/>
        </p:nvPicPr>
        <p:blipFill>
          <a:blip r:embed="rId4"/>
          <a:stretch>
            <a:fillRect/>
          </a:stretch>
        </p:blipFill>
        <p:spPr>
          <a:xfrm>
            <a:off x="7752266" y="2632964"/>
            <a:ext cx="731684" cy="478034"/>
          </a:xfrm>
          <a:prstGeom prst="rect">
            <a:avLst/>
          </a:prstGeom>
        </p:spPr>
      </p:pic>
      <p:sp>
        <p:nvSpPr>
          <p:cNvPr id="113" name="ZoneTexte 112"/>
          <p:cNvSpPr txBox="1"/>
          <p:nvPr/>
        </p:nvSpPr>
        <p:spPr>
          <a:xfrm>
            <a:off x="7542375" y="3102112"/>
            <a:ext cx="1151466" cy="261610"/>
          </a:xfrm>
          <a:prstGeom prst="rect">
            <a:avLst/>
          </a:prstGeom>
          <a:noFill/>
        </p:spPr>
        <p:txBody>
          <a:bodyPr wrap="square" rtlCol="0">
            <a:spAutoFit/>
          </a:bodyPr>
          <a:lstStyle/>
          <a:p>
            <a:pPr algn="ctr"/>
            <a:r>
              <a:rPr lang="en-GB" sz="1050" smtClean="0"/>
              <a:t>Node ID: Pi4</a:t>
            </a:r>
            <a:endParaRPr lang="en-GB" sz="1050"/>
          </a:p>
        </p:txBody>
      </p:sp>
      <p:sp>
        <p:nvSpPr>
          <p:cNvPr id="116" name="ZoneTexte 115"/>
          <p:cNvSpPr txBox="1"/>
          <p:nvPr/>
        </p:nvSpPr>
        <p:spPr>
          <a:xfrm>
            <a:off x="1556606" y="4470934"/>
            <a:ext cx="1332512" cy="276999"/>
          </a:xfrm>
          <a:prstGeom prst="rect">
            <a:avLst/>
          </a:prstGeom>
          <a:noFill/>
        </p:spPr>
        <p:txBody>
          <a:bodyPr wrap="square" rtlCol="0">
            <a:spAutoFit/>
          </a:bodyPr>
          <a:lstStyle/>
          <a:p>
            <a:pPr algn="just"/>
            <a:r>
              <a:rPr lang="en-GB" sz="1200" i="1" smtClean="0"/>
              <a:t>Add Node bonus</a:t>
            </a:r>
            <a:endParaRPr lang="en-GB" sz="1200" b="1" i="1"/>
          </a:p>
        </p:txBody>
      </p:sp>
      <p:sp>
        <p:nvSpPr>
          <p:cNvPr id="117" name="Rectangle 116">
            <a:extLst>
              <a:ext uri="{FF2B5EF4-FFF2-40B4-BE49-F238E27FC236}">
                <a16:creationId xmlns:a16="http://schemas.microsoft.com/office/drawing/2014/main" id="{386A4075-35B5-6F48-B239-D983282D1396}"/>
              </a:ext>
            </a:extLst>
          </p:cNvPr>
          <p:cNvSpPr/>
          <p:nvPr/>
        </p:nvSpPr>
        <p:spPr bwMode="auto">
          <a:xfrm>
            <a:off x="3071999" y="4483299"/>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smtClean="0">
                <a:cs typeface="Times New Roman" panose="02020603050405020304" pitchFamily="18" charset="0"/>
              </a:rPr>
              <a:t>10</a:t>
            </a:r>
            <a:endParaRPr kumimoji="0" lang="fr-FR" sz="1200" b="0" i="0" u="none" strike="noStrike" cap="none" normalizeH="0" baseline="0" dirty="0">
              <a:ln>
                <a:noFill/>
              </a:ln>
              <a:effectLst/>
              <a:cs typeface="Times New Roman" panose="02020603050405020304" pitchFamily="18" charset="0"/>
            </a:endParaRPr>
          </a:p>
        </p:txBody>
      </p:sp>
      <p:sp>
        <p:nvSpPr>
          <p:cNvPr id="118" name="Rectangle 117">
            <a:extLst>
              <a:ext uri="{FF2B5EF4-FFF2-40B4-BE49-F238E27FC236}">
                <a16:creationId xmlns:a16="http://schemas.microsoft.com/office/drawing/2014/main" id="{386A4075-35B5-6F48-B239-D983282D1396}"/>
              </a:ext>
            </a:extLst>
          </p:cNvPr>
          <p:cNvSpPr/>
          <p:nvPr/>
        </p:nvSpPr>
        <p:spPr bwMode="auto">
          <a:xfrm>
            <a:off x="5326380" y="4479616"/>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10</a:t>
            </a:r>
            <a:endParaRPr kumimoji="0" lang="fr-FR" sz="1200" b="0" i="0" u="none" strike="noStrike" cap="none" normalizeH="0" baseline="0" dirty="0">
              <a:ln>
                <a:noFill/>
              </a:ln>
              <a:effectLst/>
              <a:cs typeface="Times New Roman" panose="02020603050405020304" pitchFamily="18" charset="0"/>
            </a:endParaRPr>
          </a:p>
        </p:txBody>
      </p:sp>
      <p:sp>
        <p:nvSpPr>
          <p:cNvPr id="126" name="Rectangle 125">
            <a:extLst>
              <a:ext uri="{FF2B5EF4-FFF2-40B4-BE49-F238E27FC236}">
                <a16:creationId xmlns:a16="http://schemas.microsoft.com/office/drawing/2014/main" id="{386A4075-35B5-6F48-B239-D983282D1396}"/>
              </a:ext>
            </a:extLst>
          </p:cNvPr>
          <p:cNvSpPr/>
          <p:nvPr/>
        </p:nvSpPr>
        <p:spPr bwMode="auto">
          <a:xfrm>
            <a:off x="7498978" y="4483299"/>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10</a:t>
            </a:r>
            <a:endParaRPr kumimoji="0" lang="fr-FR" sz="1200" b="0" i="0" u="none" strike="noStrike" cap="none" normalizeH="0" baseline="0" dirty="0">
              <a:ln>
                <a:noFill/>
              </a:ln>
              <a:effectLst/>
              <a:cs typeface="Times New Roman" panose="02020603050405020304" pitchFamily="18" charset="0"/>
            </a:endParaRPr>
          </a:p>
        </p:txBody>
      </p:sp>
      <p:sp>
        <p:nvSpPr>
          <p:cNvPr id="127" name="Rectangle 126">
            <a:extLst>
              <a:ext uri="{FF2B5EF4-FFF2-40B4-BE49-F238E27FC236}">
                <a16:creationId xmlns:a16="http://schemas.microsoft.com/office/drawing/2014/main" id="{386A4075-35B5-6F48-B239-D983282D1396}"/>
              </a:ext>
            </a:extLst>
          </p:cNvPr>
          <p:cNvSpPr/>
          <p:nvPr/>
        </p:nvSpPr>
        <p:spPr bwMode="auto">
          <a:xfrm>
            <a:off x="3071999" y="4791510"/>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smtClean="0">
                <a:cs typeface="Times New Roman" panose="02020603050405020304" pitchFamily="18" charset="0"/>
              </a:rPr>
              <a:t>Pi2</a:t>
            </a:r>
            <a:endParaRPr kumimoji="0" lang="fr-FR" sz="1200" b="0" i="0" u="none" strike="noStrike" cap="none" normalizeH="0" baseline="0" dirty="0">
              <a:ln>
                <a:noFill/>
              </a:ln>
              <a:effectLst/>
              <a:cs typeface="Times New Roman" panose="02020603050405020304" pitchFamily="18" charset="0"/>
            </a:endParaRPr>
          </a:p>
        </p:txBody>
      </p:sp>
      <p:sp>
        <p:nvSpPr>
          <p:cNvPr id="134" name="Rectangle 133">
            <a:extLst>
              <a:ext uri="{FF2B5EF4-FFF2-40B4-BE49-F238E27FC236}">
                <a16:creationId xmlns:a16="http://schemas.microsoft.com/office/drawing/2014/main" id="{386A4075-35B5-6F48-B239-D983282D1396}"/>
              </a:ext>
            </a:extLst>
          </p:cNvPr>
          <p:cNvSpPr/>
          <p:nvPr/>
        </p:nvSpPr>
        <p:spPr bwMode="auto">
          <a:xfrm>
            <a:off x="3071999" y="5112374"/>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a:cs typeface="Times New Roman" panose="02020603050405020304" pitchFamily="18" charset="0"/>
              </a:rPr>
              <a:t>2DF5F1</a:t>
            </a:r>
            <a:endParaRPr kumimoji="0" lang="fr-FR" sz="1200" b="0" i="0" u="none" strike="noStrike" cap="none" normalizeH="0" baseline="0" dirty="0">
              <a:ln>
                <a:noFill/>
              </a:ln>
              <a:effectLst/>
              <a:cs typeface="Times New Roman" panose="02020603050405020304" pitchFamily="18" charset="0"/>
            </a:endParaRPr>
          </a:p>
        </p:txBody>
      </p:sp>
      <p:sp>
        <p:nvSpPr>
          <p:cNvPr id="135" name="Rectangle 134">
            <a:extLst>
              <a:ext uri="{FF2B5EF4-FFF2-40B4-BE49-F238E27FC236}">
                <a16:creationId xmlns:a16="http://schemas.microsoft.com/office/drawing/2014/main" id="{386A4075-35B5-6F48-B239-D983282D1396}"/>
              </a:ext>
            </a:extLst>
          </p:cNvPr>
          <p:cNvSpPr/>
          <p:nvPr/>
        </p:nvSpPr>
        <p:spPr bwMode="auto">
          <a:xfrm>
            <a:off x="5326380" y="4787827"/>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smtClean="0">
                <a:cs typeface="Times New Roman" panose="02020603050405020304" pitchFamily="18" charset="0"/>
              </a:rPr>
              <a:t>Pi3</a:t>
            </a:r>
            <a:endParaRPr kumimoji="0" lang="fr-FR" sz="1200" b="0" i="0" u="none" strike="noStrike" cap="none" normalizeH="0" baseline="0" dirty="0">
              <a:ln>
                <a:noFill/>
              </a:ln>
              <a:effectLst/>
              <a:cs typeface="Times New Roman" panose="02020603050405020304" pitchFamily="18" charset="0"/>
            </a:endParaRPr>
          </a:p>
        </p:txBody>
      </p:sp>
      <p:sp>
        <p:nvSpPr>
          <p:cNvPr id="136" name="Rectangle 135">
            <a:extLst>
              <a:ext uri="{FF2B5EF4-FFF2-40B4-BE49-F238E27FC236}">
                <a16:creationId xmlns:a16="http://schemas.microsoft.com/office/drawing/2014/main" id="{386A4075-35B5-6F48-B239-D983282D1396}"/>
              </a:ext>
            </a:extLst>
          </p:cNvPr>
          <p:cNvSpPr/>
          <p:nvPr/>
        </p:nvSpPr>
        <p:spPr bwMode="auto">
          <a:xfrm>
            <a:off x="5326380" y="5108691"/>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a:cs typeface="Times New Roman" panose="02020603050405020304" pitchFamily="18" charset="0"/>
              </a:rPr>
              <a:t>357962</a:t>
            </a:r>
            <a:endParaRPr kumimoji="0" lang="fr-FR" sz="1200" b="0" i="0" u="none" strike="noStrike" cap="none" normalizeH="0" baseline="0" dirty="0">
              <a:ln>
                <a:noFill/>
              </a:ln>
              <a:effectLst/>
              <a:cs typeface="Times New Roman" panose="02020603050405020304" pitchFamily="18" charset="0"/>
            </a:endParaRPr>
          </a:p>
        </p:txBody>
      </p:sp>
      <p:sp>
        <p:nvSpPr>
          <p:cNvPr id="137" name="Rectangle 136">
            <a:extLst>
              <a:ext uri="{FF2B5EF4-FFF2-40B4-BE49-F238E27FC236}">
                <a16:creationId xmlns:a16="http://schemas.microsoft.com/office/drawing/2014/main" id="{386A4075-35B5-6F48-B239-D983282D1396}"/>
              </a:ext>
            </a:extLst>
          </p:cNvPr>
          <p:cNvSpPr/>
          <p:nvPr/>
        </p:nvSpPr>
        <p:spPr bwMode="auto">
          <a:xfrm>
            <a:off x="7498978" y="4791510"/>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smtClean="0">
                <a:cs typeface="Times New Roman" panose="02020603050405020304" pitchFamily="18" charset="0"/>
              </a:rPr>
              <a:t>Pi4</a:t>
            </a:r>
            <a:endParaRPr kumimoji="0" lang="fr-FR" sz="1200" b="0" i="0" u="none" strike="noStrike" cap="none" normalizeH="0" baseline="0" dirty="0">
              <a:ln>
                <a:noFill/>
              </a:ln>
              <a:effectLst/>
              <a:cs typeface="Times New Roman" panose="02020603050405020304" pitchFamily="18" charset="0"/>
            </a:endParaRPr>
          </a:p>
        </p:txBody>
      </p:sp>
      <p:sp>
        <p:nvSpPr>
          <p:cNvPr id="138" name="Rectangle 137">
            <a:extLst>
              <a:ext uri="{FF2B5EF4-FFF2-40B4-BE49-F238E27FC236}">
                <a16:creationId xmlns:a16="http://schemas.microsoft.com/office/drawing/2014/main" id="{386A4075-35B5-6F48-B239-D983282D1396}"/>
              </a:ext>
            </a:extLst>
          </p:cNvPr>
          <p:cNvSpPr/>
          <p:nvPr/>
        </p:nvSpPr>
        <p:spPr bwMode="auto">
          <a:xfrm>
            <a:off x="7498978" y="5112374"/>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a:cs typeface="Times New Roman" panose="02020603050405020304" pitchFamily="18" charset="0"/>
              </a:rPr>
              <a:t>B3BB27</a:t>
            </a:r>
            <a:endParaRPr kumimoji="0" lang="fr-FR" sz="1200" b="0" i="0" u="none" strike="noStrike" cap="none" normalizeH="0" baseline="0" dirty="0">
              <a:ln>
                <a:noFill/>
              </a:ln>
              <a:effectLst/>
              <a:cs typeface="Times New Roman" panose="02020603050405020304" pitchFamily="18" charset="0"/>
            </a:endParaRPr>
          </a:p>
        </p:txBody>
      </p:sp>
      <p:sp>
        <p:nvSpPr>
          <p:cNvPr id="144" name="Rectangle 143">
            <a:extLst>
              <a:ext uri="{FF2B5EF4-FFF2-40B4-BE49-F238E27FC236}">
                <a16:creationId xmlns:a16="http://schemas.microsoft.com/office/drawing/2014/main" id="{386A4075-35B5-6F48-B239-D983282D1396}"/>
              </a:ext>
            </a:extLst>
          </p:cNvPr>
          <p:cNvSpPr/>
          <p:nvPr/>
        </p:nvSpPr>
        <p:spPr bwMode="auto">
          <a:xfrm>
            <a:off x="225947" y="4480766"/>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10</a:t>
            </a:r>
            <a:endParaRPr kumimoji="0" lang="fr-FR" sz="1200" b="0" i="0" u="none" strike="noStrike" cap="none" normalizeH="0" baseline="0" dirty="0">
              <a:ln>
                <a:noFill/>
              </a:ln>
              <a:effectLst/>
              <a:cs typeface="Times New Roman" panose="02020603050405020304" pitchFamily="18" charset="0"/>
            </a:endParaRPr>
          </a:p>
        </p:txBody>
      </p:sp>
      <p:sp>
        <p:nvSpPr>
          <p:cNvPr id="145" name="Rectangle 144">
            <a:extLst>
              <a:ext uri="{FF2B5EF4-FFF2-40B4-BE49-F238E27FC236}">
                <a16:creationId xmlns:a16="http://schemas.microsoft.com/office/drawing/2014/main" id="{386A4075-35B5-6F48-B239-D983282D1396}"/>
              </a:ext>
            </a:extLst>
          </p:cNvPr>
          <p:cNvSpPr/>
          <p:nvPr/>
        </p:nvSpPr>
        <p:spPr bwMode="auto">
          <a:xfrm>
            <a:off x="225947" y="4788398"/>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a:cs typeface="Times New Roman" panose="02020603050405020304" pitchFamily="18" charset="0"/>
              </a:rPr>
              <a:t>Pi1</a:t>
            </a:r>
            <a:endParaRPr kumimoji="0" lang="fr-FR" sz="1200" b="0" i="0" u="none" strike="noStrike" cap="none" normalizeH="0" baseline="0" dirty="0">
              <a:ln>
                <a:noFill/>
              </a:ln>
              <a:effectLst/>
              <a:cs typeface="Times New Roman" panose="02020603050405020304" pitchFamily="18" charset="0"/>
            </a:endParaRPr>
          </a:p>
        </p:txBody>
      </p:sp>
      <p:sp>
        <p:nvSpPr>
          <p:cNvPr id="146" name="Rectangle 145">
            <a:extLst>
              <a:ext uri="{FF2B5EF4-FFF2-40B4-BE49-F238E27FC236}">
                <a16:creationId xmlns:a16="http://schemas.microsoft.com/office/drawing/2014/main" id="{386A4075-35B5-6F48-B239-D983282D1396}"/>
              </a:ext>
            </a:extLst>
          </p:cNvPr>
          <p:cNvSpPr/>
          <p:nvPr/>
        </p:nvSpPr>
        <p:spPr bwMode="auto">
          <a:xfrm>
            <a:off x="225947" y="5109262"/>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smtClean="0">
                <a:cs typeface="Times New Roman" panose="02020603050405020304" pitchFamily="18" charset="0"/>
              </a:rPr>
              <a:t>578E6F</a:t>
            </a:r>
            <a:endParaRPr kumimoji="0" lang="fr-FR" sz="1200" b="0" i="0" u="none" strike="noStrike" cap="none" normalizeH="0" baseline="0" dirty="0">
              <a:ln>
                <a:noFill/>
              </a:ln>
              <a:effectLst/>
              <a:cs typeface="Times New Roman" panose="02020603050405020304" pitchFamily="18" charset="0"/>
            </a:endParaRPr>
          </a:p>
        </p:txBody>
      </p:sp>
      <p:sp>
        <p:nvSpPr>
          <p:cNvPr id="147" name="Rectangle 146">
            <a:extLst>
              <a:ext uri="{FF2B5EF4-FFF2-40B4-BE49-F238E27FC236}">
                <a16:creationId xmlns:a16="http://schemas.microsoft.com/office/drawing/2014/main" id="{386A4075-35B5-6F48-B239-D983282D1396}"/>
              </a:ext>
            </a:extLst>
          </p:cNvPr>
          <p:cNvSpPr/>
          <p:nvPr/>
        </p:nvSpPr>
        <p:spPr bwMode="auto">
          <a:xfrm>
            <a:off x="225404" y="4480459"/>
            <a:ext cx="1238003" cy="252000"/>
          </a:xfrm>
          <a:prstGeom prst="rect">
            <a:avLst/>
          </a:prstGeom>
          <a:noFill/>
          <a:ln w="19050"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200" b="0" i="0" u="none" strike="noStrike" cap="none" normalizeH="0" baseline="0" dirty="0">
              <a:ln>
                <a:noFill/>
              </a:ln>
              <a:effectLst/>
              <a:cs typeface="Times New Roman" panose="02020603050405020304" pitchFamily="18" charset="0"/>
            </a:endParaRPr>
          </a:p>
        </p:txBody>
      </p:sp>
      <p:sp>
        <p:nvSpPr>
          <p:cNvPr id="148" name="Rectangle 147">
            <a:extLst>
              <a:ext uri="{FF2B5EF4-FFF2-40B4-BE49-F238E27FC236}">
                <a16:creationId xmlns:a16="http://schemas.microsoft.com/office/drawing/2014/main" id="{386A4075-35B5-6F48-B239-D983282D1396}"/>
              </a:ext>
            </a:extLst>
          </p:cNvPr>
          <p:cNvSpPr/>
          <p:nvPr/>
        </p:nvSpPr>
        <p:spPr bwMode="auto">
          <a:xfrm>
            <a:off x="225404" y="4788091"/>
            <a:ext cx="1238003" cy="252000"/>
          </a:xfrm>
          <a:prstGeom prst="rect">
            <a:avLst/>
          </a:prstGeom>
          <a:noFill/>
          <a:ln w="19050"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endParaRPr kumimoji="0" lang="fr-FR" sz="1200" b="0" i="0" u="none" strike="noStrike" cap="none" normalizeH="0" baseline="0" dirty="0">
              <a:ln>
                <a:noFill/>
              </a:ln>
              <a:effectLst/>
              <a:cs typeface="Times New Roman" panose="02020603050405020304" pitchFamily="18" charset="0"/>
            </a:endParaRPr>
          </a:p>
        </p:txBody>
      </p:sp>
      <p:sp>
        <p:nvSpPr>
          <p:cNvPr id="149" name="Rectangle 148">
            <a:extLst>
              <a:ext uri="{FF2B5EF4-FFF2-40B4-BE49-F238E27FC236}">
                <a16:creationId xmlns:a16="http://schemas.microsoft.com/office/drawing/2014/main" id="{386A4075-35B5-6F48-B239-D983282D1396}"/>
              </a:ext>
            </a:extLst>
          </p:cNvPr>
          <p:cNvSpPr/>
          <p:nvPr/>
        </p:nvSpPr>
        <p:spPr bwMode="auto">
          <a:xfrm>
            <a:off x="225404" y="5108955"/>
            <a:ext cx="1238003" cy="252000"/>
          </a:xfrm>
          <a:prstGeom prst="rect">
            <a:avLst/>
          </a:prstGeom>
          <a:noFill/>
          <a:ln w="19050"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endParaRPr kumimoji="0" lang="fr-FR" sz="1200" b="0" i="0" u="none" strike="noStrike" cap="none" normalizeH="0" baseline="0" dirty="0">
              <a:ln>
                <a:noFill/>
              </a:ln>
              <a:effectLst/>
              <a:cs typeface="Times New Roman" panose="02020603050405020304" pitchFamily="18" charset="0"/>
            </a:endParaRPr>
          </a:p>
        </p:txBody>
      </p:sp>
    </p:spTree>
    <p:extLst>
      <p:ext uri="{BB962C8B-B14F-4D97-AF65-F5344CB8AC3E}">
        <p14:creationId xmlns:p14="http://schemas.microsoft.com/office/powerpoint/2010/main" val="406918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05556E-6 -4.07407E-6 L 0.32344 -0.09606 " pathEditMode="relative" rAng="0" ptsTypes="AA">
                                      <p:cBhvr>
                                        <p:cTn id="10" dur="2000" fill="hold"/>
                                        <p:tgtEl>
                                          <p:spTgt spid="75"/>
                                        </p:tgtEl>
                                        <p:attrNameLst>
                                          <p:attrName>ppt_x</p:attrName>
                                          <p:attrName>ppt_y</p:attrName>
                                        </p:attrNameLst>
                                      </p:cBhvr>
                                      <p:rCtr x="16163" y="-4815"/>
                                    </p:animMotion>
                                  </p:childTnLst>
                                </p:cTn>
                              </p:par>
                            </p:childTnLst>
                          </p:cTn>
                        </p:par>
                        <p:par>
                          <p:cTn id="11" fill="hold">
                            <p:stCondLst>
                              <p:cond delay="2000"/>
                            </p:stCondLst>
                            <p:childTnLst>
                              <p:par>
                                <p:cTn id="12" presetID="42" presetClass="path" presetSubtype="0" accel="50000" decel="50000" fill="hold" nodeType="afterEffect">
                                  <p:stCondLst>
                                    <p:cond delay="0"/>
                                  </p:stCondLst>
                                  <p:childTnLst>
                                    <p:animMotion origin="layout" path="M 0.32344 -0.09606 L 0.25052 0.12269 " pathEditMode="relative" rAng="0" ptsTypes="AA">
                                      <p:cBhvr>
                                        <p:cTn id="13" dur="2000" fill="hold"/>
                                        <p:tgtEl>
                                          <p:spTgt spid="75"/>
                                        </p:tgtEl>
                                        <p:attrNameLst>
                                          <p:attrName>ppt_x</p:attrName>
                                          <p:attrName>ppt_y</p:attrName>
                                        </p:attrNameLst>
                                      </p:cBhvr>
                                      <p:rCtr x="-3646" y="10926"/>
                                    </p:animMotion>
                                  </p:childTnLst>
                                  <p:subTnLst>
                                    <p:set>
                                      <p:cBhvr override="childStyle">
                                        <p:cTn dur="1" fill="hold" display="0" masterRel="sameClick" afterEffect="1">
                                          <p:stCondLst>
                                            <p:cond evt="end" delay="0">
                                              <p:tn val="12"/>
                                            </p:cond>
                                          </p:stCondLst>
                                        </p:cTn>
                                        <p:tgtEl>
                                          <p:spTgt spid="75"/>
                                        </p:tgtEl>
                                        <p:attrNameLst>
                                          <p:attrName>style.visibility</p:attrName>
                                        </p:attrNameLst>
                                      </p:cBhvr>
                                      <p:to>
                                        <p:strVal val="hidden"/>
                                      </p:to>
                                    </p:set>
                                  </p:subTnLst>
                                </p:cTn>
                              </p:par>
                              <p:par>
                                <p:cTn id="14" presetID="1" presetClass="entr" presetSubtype="0" fill="hold" nodeType="withEffect">
                                  <p:stCondLst>
                                    <p:cond delay="0"/>
                                  </p:stCondLst>
                                  <p:childTnLst>
                                    <p:set>
                                      <p:cBhvr>
                                        <p:cTn id="15" dur="1" fill="hold">
                                          <p:stCondLst>
                                            <p:cond delay="0"/>
                                          </p:stCondLst>
                                        </p:cTn>
                                        <p:tgtEl>
                                          <p:spTgt spid="80"/>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3.88889E-6 3.33333E-6 L 0.17083 0.22176 " pathEditMode="relative" rAng="0" ptsTypes="AA">
                                      <p:cBhvr>
                                        <p:cTn id="17" dur="2000" fill="hold"/>
                                        <p:tgtEl>
                                          <p:spTgt spid="80"/>
                                        </p:tgtEl>
                                        <p:attrNameLst>
                                          <p:attrName>ppt_x</p:attrName>
                                          <p:attrName>ppt_y</p:attrName>
                                        </p:attrNameLst>
                                      </p:cBhvr>
                                      <p:rCtr x="8542" y="11088"/>
                                    </p:animMotion>
                                  </p:childTnLst>
                                  <p:subTnLst>
                                    <p:set>
                                      <p:cBhvr override="childStyle">
                                        <p:cTn dur="1" fill="hold" display="0" masterRel="sameClick" afterEffect="1">
                                          <p:stCondLst>
                                            <p:cond evt="end" delay="0">
                                              <p:tn val="16"/>
                                            </p:cond>
                                          </p:stCondLst>
                                        </p:cTn>
                                        <p:tgtEl>
                                          <p:spTgt spid="80"/>
                                        </p:tgtEl>
                                        <p:attrNameLst>
                                          <p:attrName>style.visibility</p:attrName>
                                        </p:attrNameLst>
                                      </p:cBhvr>
                                      <p:to>
                                        <p:strVal val="hidden"/>
                                      </p:to>
                                    </p:set>
                                  </p:subTnLst>
                                </p:cTn>
                              </p:par>
                              <p:par>
                                <p:cTn id="18" presetID="1" presetClass="entr" presetSubtype="0" fill="hold" nodeType="withEffect">
                                  <p:stCondLst>
                                    <p:cond delay="0"/>
                                  </p:stCondLst>
                                  <p:childTnLst>
                                    <p:set>
                                      <p:cBhvr>
                                        <p:cTn id="19" dur="1" fill="hold">
                                          <p:stCondLst>
                                            <p:cond delay="0"/>
                                          </p:stCondLst>
                                        </p:cTn>
                                        <p:tgtEl>
                                          <p:spTgt spid="83"/>
                                        </p:tgtEl>
                                        <p:attrNameLst>
                                          <p:attrName>style.visibility</p:attrName>
                                        </p:attrNameLst>
                                      </p:cBhvr>
                                      <p:to>
                                        <p:strVal val="visible"/>
                                      </p:to>
                                    </p:set>
                                  </p:childTnLst>
                                </p:cTn>
                              </p:par>
                              <p:par>
                                <p:cTn id="20" presetID="42" presetClass="path" presetSubtype="0" accel="50000" decel="50000" fill="hold" nodeType="withEffect">
                                  <p:stCondLst>
                                    <p:cond delay="0"/>
                                  </p:stCondLst>
                                  <p:childTnLst>
                                    <p:animMotion origin="layout" path="M 3.88889E-6 4.81481E-6 L 0.40399 0.22291 " pathEditMode="relative" rAng="0" ptsTypes="AA">
                                      <p:cBhvr>
                                        <p:cTn id="21" dur="2000" fill="hold"/>
                                        <p:tgtEl>
                                          <p:spTgt spid="83"/>
                                        </p:tgtEl>
                                        <p:attrNameLst>
                                          <p:attrName>ppt_x</p:attrName>
                                          <p:attrName>ppt_y</p:attrName>
                                        </p:attrNameLst>
                                      </p:cBhvr>
                                      <p:rCtr x="20191" y="11134"/>
                                    </p:animMotion>
                                  </p:childTnLst>
                                  <p:subTnLst>
                                    <p:set>
                                      <p:cBhvr override="childStyle">
                                        <p:cTn dur="1" fill="hold" display="0" masterRel="sameClick" afterEffect="1">
                                          <p:stCondLst>
                                            <p:cond evt="end" delay="0">
                                              <p:tn val="20"/>
                                            </p:cond>
                                          </p:stCondLst>
                                        </p:cTn>
                                        <p:tgtEl>
                                          <p:spTgt spid="83"/>
                                        </p:tgtEl>
                                        <p:attrNameLst>
                                          <p:attrName>style.visibility</p:attrName>
                                        </p:attrNameLst>
                                      </p:cBhvr>
                                      <p:to>
                                        <p:strVal val="hidden"/>
                                      </p:to>
                                    </p:set>
                                  </p:subTnLst>
                                </p:cTn>
                              </p:par>
                            </p:childTnLst>
                          </p:cTn>
                        </p:par>
                        <p:par>
                          <p:cTn id="22" fill="hold">
                            <p:stCondLst>
                              <p:cond delay="4000"/>
                            </p:stCondLst>
                            <p:childTnLst>
                              <p:par>
                                <p:cTn id="23" presetID="1" presetClass="entr" presetSubtype="0" fill="hold" grpId="0" nodeType="afterEffect">
                                  <p:stCondLst>
                                    <p:cond delay="0"/>
                                  </p:stCondLst>
                                  <p:childTnLst>
                                    <p:set>
                                      <p:cBhvr>
                                        <p:cTn id="24" dur="1" fill="hold">
                                          <p:stCondLst>
                                            <p:cond delay="0"/>
                                          </p:stCondLst>
                                        </p:cTn>
                                        <p:tgtEl>
                                          <p:spTgt spid="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9"/>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90"/>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9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xit" presetSubtype="0" fill="hold" grpId="0" nodeType="withEffect">
                                  <p:stCondLst>
                                    <p:cond delay="0"/>
                                  </p:stCondLst>
                                  <p:childTnLst>
                                    <p:set>
                                      <p:cBhvr>
                                        <p:cTn id="70" dur="1" fill="hold">
                                          <p:stCondLst>
                                            <p:cond delay="0"/>
                                          </p:stCondLst>
                                        </p:cTn>
                                        <p:tgtEl>
                                          <p:spTgt spid="131"/>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23"/>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105"/>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1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6"/>
                                        </p:tgtEl>
                                        <p:attrNameLst>
                                          <p:attrName>style.visibility</p:attrName>
                                        </p:attrNameLst>
                                      </p:cBhvr>
                                      <p:to>
                                        <p:strVal val="visible"/>
                                      </p:to>
                                    </p:set>
                                  </p:childTnLst>
                                </p:cTn>
                              </p:par>
                              <p:par>
                                <p:cTn id="81" presetID="1" presetClass="exit" presetSubtype="0" fill="hold" grpId="0" nodeType="withEffect">
                                  <p:stCondLst>
                                    <p:cond delay="0"/>
                                  </p:stCondLst>
                                  <p:childTnLst>
                                    <p:set>
                                      <p:cBhvr>
                                        <p:cTn id="82" dur="1" fill="hold">
                                          <p:stCondLst>
                                            <p:cond delay="0"/>
                                          </p:stCondLst>
                                        </p:cTn>
                                        <p:tgtEl>
                                          <p:spTgt spid="133"/>
                                        </p:tgtEl>
                                        <p:attrNameLst>
                                          <p:attrName>style.visibility</p:attrName>
                                        </p:attrNameLst>
                                      </p:cBhvr>
                                      <p:to>
                                        <p:strVal val="hidden"/>
                                      </p:to>
                                    </p:set>
                                  </p:childTnLst>
                                </p:cTn>
                              </p:par>
                              <p:par>
                                <p:cTn id="83" presetID="1" presetClass="exit" presetSubtype="0" fill="hold" grpId="0" nodeType="withEffect">
                                  <p:stCondLst>
                                    <p:cond delay="0"/>
                                  </p:stCondLst>
                                  <p:childTnLst>
                                    <p:set>
                                      <p:cBhvr>
                                        <p:cTn id="84" dur="1" fill="hold">
                                          <p:stCondLst>
                                            <p:cond delay="0"/>
                                          </p:stCondLst>
                                        </p:cTn>
                                        <p:tgtEl>
                                          <p:spTgt spid="132"/>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124"/>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125"/>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106"/>
                                        </p:tgtEl>
                                        <p:attrNameLst>
                                          <p:attrName>style.visibility</p:attrName>
                                        </p:attrNameLst>
                                      </p:cBhvr>
                                      <p:to>
                                        <p:strVal val="hidden"/>
                                      </p:to>
                                    </p:set>
                                  </p:childTnLst>
                                </p:cTn>
                              </p:par>
                              <p:par>
                                <p:cTn id="91" presetID="1" presetClass="exit" presetSubtype="0" fill="hold" grpId="0" nodeType="withEffect">
                                  <p:stCondLst>
                                    <p:cond delay="0"/>
                                  </p:stCondLst>
                                  <p:childTnLst>
                                    <p:set>
                                      <p:cBhvr>
                                        <p:cTn id="92" dur="1" fill="hold">
                                          <p:stCondLst>
                                            <p:cond delay="0"/>
                                          </p:stCondLst>
                                        </p:cTn>
                                        <p:tgtEl>
                                          <p:spTgt spid="107"/>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13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3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3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2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34"/>
                                        </p:tgtEl>
                                        <p:attrNameLst>
                                          <p:attrName>style.visibility</p:attrName>
                                        </p:attrNameLst>
                                      </p:cBhvr>
                                      <p:to>
                                        <p:strVal val="visible"/>
                                      </p:to>
                                    </p:set>
                                  </p:childTnLst>
                                </p:cTn>
                              </p:par>
                              <p:par>
                                <p:cTn id="105" presetID="1" presetClass="exit" presetSubtype="0" fill="hold" grpId="1" nodeType="withEffect">
                                  <p:stCondLst>
                                    <p:cond delay="0"/>
                                  </p:stCondLst>
                                  <p:childTnLst>
                                    <p:set>
                                      <p:cBhvr>
                                        <p:cTn id="106" dur="1" fill="hold">
                                          <p:stCondLst>
                                            <p:cond delay="0"/>
                                          </p:stCondLst>
                                        </p:cTn>
                                        <p:tgtEl>
                                          <p:spTgt spid="97"/>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96"/>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93"/>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85"/>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40"/>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99"/>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16"/>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148"/>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147"/>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1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105" grpId="0" animBg="1"/>
      <p:bldP spid="106" grpId="0" animBg="1"/>
      <p:bldP spid="107" grpId="0" animBg="1"/>
      <p:bldP spid="123" grpId="0" animBg="1"/>
      <p:bldP spid="124" grpId="0" animBg="1"/>
      <p:bldP spid="125" grpId="0" animBg="1"/>
      <p:bldP spid="131" grpId="0" animBg="1"/>
      <p:bldP spid="132" grpId="0" animBg="1"/>
      <p:bldP spid="133" grpId="0" animBg="1"/>
      <p:bldP spid="40" grpId="0"/>
      <p:bldP spid="40" grpId="1"/>
      <p:bldP spid="85" grpId="0" animBg="1"/>
      <p:bldP spid="85" grpId="1" animBg="1"/>
      <p:bldP spid="93" grpId="0" animBg="1"/>
      <p:bldP spid="93" grpId="1" animBg="1"/>
      <p:bldP spid="96" grpId="0" animBg="1"/>
      <p:bldP spid="96" grpId="1" animBg="1"/>
      <p:bldP spid="97" grpId="0" animBg="1"/>
      <p:bldP spid="97" grpId="1" animBg="1"/>
      <p:bldP spid="99" grpId="0"/>
      <p:bldP spid="99" grpId="1"/>
      <p:bldP spid="109" grpId="0"/>
      <p:bldP spid="111" grpId="0"/>
      <p:bldP spid="113" grpId="0"/>
      <p:bldP spid="116" grpId="0"/>
      <p:bldP spid="116" grpId="1"/>
      <p:bldP spid="117" grpId="0" animBg="1"/>
      <p:bldP spid="118" grpId="0" animBg="1"/>
      <p:bldP spid="126" grpId="0" animBg="1"/>
      <p:bldP spid="127" grpId="0" animBg="1"/>
      <p:bldP spid="134" grpId="0" animBg="1"/>
      <p:bldP spid="135" grpId="0" animBg="1"/>
      <p:bldP spid="136" grpId="0" animBg="1"/>
      <p:bldP spid="137" grpId="0" animBg="1"/>
      <p:bldP spid="138" grpId="0" animBg="1"/>
      <p:bldP spid="144" grpId="0" animBg="1"/>
      <p:bldP spid="145" grpId="0" animBg="1"/>
      <p:bldP spid="146" grpId="0" animBg="1"/>
      <p:bldP spid="147" grpId="0" animBg="1"/>
      <p:bldP spid="147" grpId="1" animBg="1"/>
      <p:bldP spid="148" grpId="0" animBg="1"/>
      <p:bldP spid="148" grpId="1" animBg="1"/>
      <p:bldP spid="149" grpId="0" animBg="1"/>
      <p:bldP spid="14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Image 113"/>
          <p:cNvPicPr>
            <a:picLocks noChangeAspect="1"/>
          </p:cNvPicPr>
          <p:nvPr/>
        </p:nvPicPr>
        <p:blipFill>
          <a:blip r:embed="rId2"/>
          <a:stretch>
            <a:fillRect/>
          </a:stretch>
        </p:blipFill>
        <p:spPr>
          <a:xfrm>
            <a:off x="3869636" y="1300646"/>
            <a:ext cx="986063" cy="868040"/>
          </a:xfrm>
          <a:prstGeom prst="rect">
            <a:avLst/>
          </a:prstGeom>
        </p:spPr>
      </p:pic>
      <p:sp>
        <p:nvSpPr>
          <p:cNvPr id="5" name="Titre 1"/>
          <p:cNvSpPr>
            <a:spLocks noGrp="1"/>
          </p:cNvSpPr>
          <p:nvPr>
            <p:ph type="title"/>
          </p:nvPr>
        </p:nvSpPr>
        <p:spPr>
          <a:xfrm>
            <a:off x="134400" y="139865"/>
            <a:ext cx="8491926" cy="726939"/>
          </a:xfrm>
        </p:spPr>
        <p:txBody>
          <a:bodyPr>
            <a:normAutofit/>
          </a:bodyPr>
          <a:lstStyle/>
          <a:p>
            <a:pPr algn="r"/>
            <a:r>
              <a:rPr lang="en-GB" sz="4000" smtClean="0"/>
              <a:t>Add Application</a:t>
            </a:r>
            <a:endParaRPr lang="en-GB" sz="4000"/>
          </a:p>
        </p:txBody>
      </p:sp>
      <p:sp>
        <p:nvSpPr>
          <p:cNvPr id="81" name="ZoneTexte 80"/>
          <p:cNvSpPr txBox="1"/>
          <p:nvPr/>
        </p:nvSpPr>
        <p:spPr>
          <a:xfrm>
            <a:off x="3628258" y="1102704"/>
            <a:ext cx="1504205" cy="253916"/>
          </a:xfrm>
          <a:prstGeom prst="rect">
            <a:avLst/>
          </a:prstGeom>
          <a:noFill/>
        </p:spPr>
        <p:txBody>
          <a:bodyPr wrap="square" rtlCol="0">
            <a:spAutoFit/>
          </a:bodyPr>
          <a:lstStyle/>
          <a:p>
            <a:pPr algn="ctr"/>
            <a:r>
              <a:rPr lang="en-US" sz="1050" b="1" smtClean="0">
                <a:solidFill>
                  <a:schemeClr val="accent1"/>
                </a:solidFill>
              </a:rPr>
              <a:t>Multicast - 224.168.0.1</a:t>
            </a:r>
            <a:endParaRPr lang="en-US" sz="1050" b="1">
              <a:solidFill>
                <a:schemeClr val="accent1"/>
              </a:solidFill>
            </a:endParaRPr>
          </a:p>
        </p:txBody>
      </p:sp>
      <p:pic>
        <p:nvPicPr>
          <p:cNvPr id="87" name="Image 86"/>
          <p:cNvPicPr>
            <a:picLocks noChangeAspect="1"/>
          </p:cNvPicPr>
          <p:nvPr/>
        </p:nvPicPr>
        <p:blipFill>
          <a:blip r:embed="rId3"/>
          <a:stretch>
            <a:fillRect/>
          </a:stretch>
        </p:blipFill>
        <p:spPr>
          <a:xfrm>
            <a:off x="637656" y="3375213"/>
            <a:ext cx="419655" cy="405799"/>
          </a:xfrm>
          <a:prstGeom prst="rect">
            <a:avLst/>
          </a:prstGeom>
        </p:spPr>
      </p:pic>
      <p:sp>
        <p:nvSpPr>
          <p:cNvPr id="88" name="Rectangle : coins arrondis 99">
            <a:extLst>
              <a:ext uri="{FF2B5EF4-FFF2-40B4-BE49-F238E27FC236}">
                <a16:creationId xmlns:a16="http://schemas.microsoft.com/office/drawing/2014/main" id="{7D6C673C-CE1B-9C4E-A50D-5444D227D343}"/>
              </a:ext>
            </a:extLst>
          </p:cNvPr>
          <p:cNvSpPr/>
          <p:nvPr/>
        </p:nvSpPr>
        <p:spPr bwMode="auto">
          <a:xfrm>
            <a:off x="65478" y="3873143"/>
            <a:ext cx="1564011" cy="1569751"/>
          </a:xfrm>
          <a:prstGeom prst="roundRect">
            <a:avLst>
              <a:gd name="adj" fmla="val 2541"/>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89" name="Rectangle 88">
            <a:extLst>
              <a:ext uri="{FF2B5EF4-FFF2-40B4-BE49-F238E27FC236}">
                <a16:creationId xmlns:a16="http://schemas.microsoft.com/office/drawing/2014/main" id="{386A4075-35B5-6F48-B239-D983282D1396}"/>
              </a:ext>
            </a:extLst>
          </p:cNvPr>
          <p:cNvSpPr/>
          <p:nvPr/>
        </p:nvSpPr>
        <p:spPr bwMode="auto">
          <a:xfrm>
            <a:off x="226413" y="4165901"/>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Owner A</a:t>
            </a:r>
            <a:endParaRPr kumimoji="0" lang="fr-FR" sz="1200" b="0" i="0" u="none" strike="noStrike" cap="none" normalizeH="0" baseline="0" dirty="0">
              <a:ln>
                <a:noFill/>
              </a:ln>
              <a:effectLst/>
              <a:cs typeface="Times New Roman" panose="02020603050405020304" pitchFamily="18" charset="0"/>
            </a:endParaRPr>
          </a:p>
        </p:txBody>
      </p:sp>
      <p:sp>
        <p:nvSpPr>
          <p:cNvPr id="90" name="Rectangle 89">
            <a:extLst>
              <a:ext uri="{FF2B5EF4-FFF2-40B4-BE49-F238E27FC236}">
                <a16:creationId xmlns:a16="http://schemas.microsoft.com/office/drawing/2014/main" id="{386A4075-35B5-6F48-B239-D983282D1396}"/>
              </a:ext>
            </a:extLst>
          </p:cNvPr>
          <p:cNvSpPr/>
          <p:nvPr/>
        </p:nvSpPr>
        <p:spPr bwMode="auto">
          <a:xfrm>
            <a:off x="226413" y="4479616"/>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smtClean="0">
                <a:cs typeface="Times New Roman" panose="02020603050405020304" pitchFamily="18" charset="0"/>
              </a:rPr>
              <a:t>10</a:t>
            </a:r>
            <a:endParaRPr kumimoji="0" lang="fr-FR" sz="1200" b="0" i="0" u="none" strike="noStrike" cap="none" normalizeH="0" baseline="0" dirty="0">
              <a:ln>
                <a:noFill/>
              </a:ln>
              <a:effectLst/>
              <a:cs typeface="Times New Roman" panose="02020603050405020304" pitchFamily="18" charset="0"/>
            </a:endParaRPr>
          </a:p>
        </p:txBody>
      </p:sp>
      <p:sp>
        <p:nvSpPr>
          <p:cNvPr id="91" name="Rectangle 90">
            <a:extLst>
              <a:ext uri="{FF2B5EF4-FFF2-40B4-BE49-F238E27FC236}">
                <a16:creationId xmlns:a16="http://schemas.microsoft.com/office/drawing/2014/main" id="{386A4075-35B5-6F48-B239-D983282D1396}"/>
              </a:ext>
            </a:extLst>
          </p:cNvPr>
          <p:cNvSpPr/>
          <p:nvPr/>
        </p:nvSpPr>
        <p:spPr bwMode="auto">
          <a:xfrm>
            <a:off x="226413" y="4787248"/>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smtClean="0">
                <a:cs typeface="Times New Roman" panose="02020603050405020304" pitchFamily="18" charset="0"/>
              </a:rPr>
              <a:t>Pi1</a:t>
            </a:r>
            <a:endParaRPr kumimoji="0" lang="fr-FR" sz="1200" b="0" i="0" u="none" strike="noStrike" cap="none" normalizeH="0" baseline="0" dirty="0">
              <a:ln>
                <a:noFill/>
              </a:ln>
              <a:effectLst/>
              <a:cs typeface="Times New Roman" panose="02020603050405020304" pitchFamily="18" charset="0"/>
            </a:endParaRPr>
          </a:p>
        </p:txBody>
      </p:sp>
      <p:sp>
        <p:nvSpPr>
          <p:cNvPr id="92" name="Rectangle 91">
            <a:extLst>
              <a:ext uri="{FF2B5EF4-FFF2-40B4-BE49-F238E27FC236}">
                <a16:creationId xmlns:a16="http://schemas.microsoft.com/office/drawing/2014/main" id="{386A4075-35B5-6F48-B239-D983282D1396}"/>
              </a:ext>
            </a:extLst>
          </p:cNvPr>
          <p:cNvSpPr/>
          <p:nvPr/>
        </p:nvSpPr>
        <p:spPr bwMode="auto">
          <a:xfrm>
            <a:off x="226413" y="5108112"/>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smtClean="0">
                <a:cs typeface="Times New Roman" panose="02020603050405020304" pitchFamily="18" charset="0"/>
              </a:rPr>
              <a:t>578E6F</a:t>
            </a:r>
            <a:endParaRPr kumimoji="0" lang="fr-FR" sz="1200" b="0" i="0" u="none" strike="noStrike" cap="none" normalizeH="0" baseline="0" dirty="0">
              <a:ln>
                <a:noFill/>
              </a:ln>
              <a:effectLst/>
              <a:cs typeface="Times New Roman" panose="02020603050405020304" pitchFamily="18" charset="0"/>
            </a:endParaRPr>
          </a:p>
        </p:txBody>
      </p:sp>
      <p:graphicFrame>
        <p:nvGraphicFramePr>
          <p:cNvPr id="94" name="Tableau 93">
            <a:extLst>
              <a:ext uri="{FF2B5EF4-FFF2-40B4-BE49-F238E27FC236}">
                <a16:creationId xmlns:a16="http://schemas.microsoft.com/office/drawing/2014/main" id="{A71AAE1C-5397-C840-B40B-098F61794FAE}"/>
              </a:ext>
            </a:extLst>
          </p:cNvPr>
          <p:cNvGraphicFramePr>
            <a:graphicFrameLocks noGrp="1"/>
          </p:cNvGraphicFramePr>
          <p:nvPr>
            <p:extLst>
              <p:ext uri="{D42A27DB-BD31-4B8C-83A1-F6EECF244321}">
                <p14:modId xmlns:p14="http://schemas.microsoft.com/office/powerpoint/2010/main" val="1011862339"/>
              </p:ext>
            </p:extLst>
          </p:nvPr>
        </p:nvGraphicFramePr>
        <p:xfrm>
          <a:off x="134396" y="1490826"/>
          <a:ext cx="3348848" cy="243840"/>
        </p:xfrm>
        <a:graphic>
          <a:graphicData uri="http://schemas.openxmlformats.org/drawingml/2006/table">
            <a:tbl>
              <a:tblPr bandRow="1">
                <a:tableStyleId>{8A107856-5554-42FB-B03E-39F5DBC370BA}</a:tableStyleId>
              </a:tblPr>
              <a:tblGrid>
                <a:gridCol w="750743">
                  <a:extLst>
                    <a:ext uri="{9D8B030D-6E8A-4147-A177-3AD203B41FA5}">
                      <a16:colId xmlns:a16="http://schemas.microsoft.com/office/drawing/2014/main" val="1241193054"/>
                    </a:ext>
                  </a:extLst>
                </a:gridCol>
                <a:gridCol w="877824">
                  <a:extLst>
                    <a:ext uri="{9D8B030D-6E8A-4147-A177-3AD203B41FA5}">
                      <a16:colId xmlns:a16="http://schemas.microsoft.com/office/drawing/2014/main" val="1719282151"/>
                    </a:ext>
                  </a:extLst>
                </a:gridCol>
                <a:gridCol w="965607">
                  <a:extLst>
                    <a:ext uri="{9D8B030D-6E8A-4147-A177-3AD203B41FA5}">
                      <a16:colId xmlns:a16="http://schemas.microsoft.com/office/drawing/2014/main" val="131825509"/>
                    </a:ext>
                  </a:extLst>
                </a:gridCol>
                <a:gridCol w="754674">
                  <a:extLst>
                    <a:ext uri="{9D8B030D-6E8A-4147-A177-3AD203B41FA5}">
                      <a16:colId xmlns:a16="http://schemas.microsoft.com/office/drawing/2014/main" val="2929894641"/>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smtClean="0">
                          <a:solidFill>
                            <a:schemeClr val="tx1"/>
                          </a:solidFill>
                          <a:latin typeface="+mn-lt"/>
                          <a:cs typeface="Times New Roman" panose="02020603050405020304" pitchFamily="18" charset="0"/>
                        </a:rPr>
                        <a:t>AddApp</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mn-cs"/>
                        </a:rPr>
                        <a:t>Owner</a:t>
                      </a:r>
                      <a:r>
                        <a:rPr lang="fr-FR" sz="1000" baseline="0" smtClean="0">
                          <a:solidFill>
                            <a:schemeClr val="tx1"/>
                          </a:solidFill>
                          <a:latin typeface="+mn-lt"/>
                          <a:cs typeface="+mn-cs"/>
                        </a:rPr>
                        <a:t> ID</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Times New Roman" panose="02020603050405020304" pitchFamily="18" charset="0"/>
                        </a:rPr>
                        <a:t>Application ID</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Times New Roman" panose="02020603050405020304" pitchFamily="18" charset="0"/>
                        </a:rPr>
                        <a:t>State</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bl>
          </a:graphicData>
        </a:graphic>
      </p:graphicFrame>
      <p:sp>
        <p:nvSpPr>
          <p:cNvPr id="95" name="ZoneTexte 94"/>
          <p:cNvSpPr txBox="1"/>
          <p:nvPr/>
        </p:nvSpPr>
        <p:spPr>
          <a:xfrm>
            <a:off x="58262" y="1230178"/>
            <a:ext cx="1364955" cy="253916"/>
          </a:xfrm>
          <a:prstGeom prst="rect">
            <a:avLst/>
          </a:prstGeom>
          <a:noFill/>
        </p:spPr>
        <p:txBody>
          <a:bodyPr wrap="square" rtlCol="0">
            <a:spAutoFit/>
          </a:bodyPr>
          <a:lstStyle/>
          <a:p>
            <a:r>
              <a:rPr lang="en-US" sz="1050" b="1" smtClean="0">
                <a:solidFill>
                  <a:schemeClr val="accent1"/>
                </a:solidFill>
              </a:rPr>
              <a:t>Add Application</a:t>
            </a:r>
            <a:endParaRPr lang="en-US" sz="1050" b="1">
              <a:solidFill>
                <a:schemeClr val="accent1"/>
              </a:solidFill>
            </a:endParaRPr>
          </a:p>
        </p:txBody>
      </p:sp>
      <p:pic>
        <p:nvPicPr>
          <p:cNvPr id="102" name="Image 101"/>
          <p:cNvPicPr>
            <a:picLocks noChangeAspect="1"/>
          </p:cNvPicPr>
          <p:nvPr/>
        </p:nvPicPr>
        <p:blipFill>
          <a:blip r:embed="rId3"/>
          <a:stretch>
            <a:fillRect/>
          </a:stretch>
        </p:blipFill>
        <p:spPr>
          <a:xfrm>
            <a:off x="3483242" y="3378896"/>
            <a:ext cx="419655" cy="405799"/>
          </a:xfrm>
          <a:prstGeom prst="rect">
            <a:avLst/>
          </a:prstGeom>
        </p:spPr>
      </p:pic>
      <p:sp>
        <p:nvSpPr>
          <p:cNvPr id="103" name="Rectangle : coins arrondis 99">
            <a:extLst>
              <a:ext uri="{FF2B5EF4-FFF2-40B4-BE49-F238E27FC236}">
                <a16:creationId xmlns:a16="http://schemas.microsoft.com/office/drawing/2014/main" id="{7D6C673C-CE1B-9C4E-A50D-5444D227D343}"/>
              </a:ext>
            </a:extLst>
          </p:cNvPr>
          <p:cNvSpPr/>
          <p:nvPr/>
        </p:nvSpPr>
        <p:spPr bwMode="auto">
          <a:xfrm>
            <a:off x="2911064" y="3876826"/>
            <a:ext cx="1564011" cy="1569751"/>
          </a:xfrm>
          <a:prstGeom prst="roundRect">
            <a:avLst>
              <a:gd name="adj" fmla="val 2541"/>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104" name="Rectangle 103">
            <a:extLst>
              <a:ext uri="{FF2B5EF4-FFF2-40B4-BE49-F238E27FC236}">
                <a16:creationId xmlns:a16="http://schemas.microsoft.com/office/drawing/2014/main" id="{386A4075-35B5-6F48-B239-D983282D1396}"/>
              </a:ext>
            </a:extLst>
          </p:cNvPr>
          <p:cNvSpPr/>
          <p:nvPr/>
        </p:nvSpPr>
        <p:spPr bwMode="auto">
          <a:xfrm>
            <a:off x="3071999" y="4169584"/>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Owner B</a:t>
            </a:r>
            <a:endParaRPr kumimoji="0" lang="fr-FR" sz="1200" b="0" i="0" u="none" strike="noStrike" cap="none" normalizeH="0" baseline="0" dirty="0">
              <a:ln>
                <a:noFill/>
              </a:ln>
              <a:effectLst/>
              <a:cs typeface="Times New Roman" panose="02020603050405020304" pitchFamily="18" charset="0"/>
            </a:endParaRPr>
          </a:p>
        </p:txBody>
      </p:sp>
      <p:sp>
        <p:nvSpPr>
          <p:cNvPr id="105" name="Rectangle 104">
            <a:extLst>
              <a:ext uri="{FF2B5EF4-FFF2-40B4-BE49-F238E27FC236}">
                <a16:creationId xmlns:a16="http://schemas.microsoft.com/office/drawing/2014/main" id="{386A4075-35B5-6F48-B239-D983282D1396}"/>
              </a:ext>
            </a:extLst>
          </p:cNvPr>
          <p:cNvSpPr/>
          <p:nvPr/>
        </p:nvSpPr>
        <p:spPr bwMode="auto">
          <a:xfrm>
            <a:off x="3071999" y="4483299"/>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smtClean="0">
                <a:cs typeface="Times New Roman" panose="02020603050405020304" pitchFamily="18" charset="0"/>
              </a:rPr>
              <a:t>10</a:t>
            </a:r>
            <a:endParaRPr kumimoji="0" lang="fr-FR" sz="1200" b="0" i="0" u="none" strike="noStrike" cap="none" normalizeH="0" baseline="0" dirty="0">
              <a:ln>
                <a:noFill/>
              </a:ln>
              <a:effectLst/>
              <a:cs typeface="Times New Roman" panose="02020603050405020304" pitchFamily="18" charset="0"/>
            </a:endParaRPr>
          </a:p>
        </p:txBody>
      </p:sp>
      <p:sp>
        <p:nvSpPr>
          <p:cNvPr id="106" name="Rectangle 105">
            <a:extLst>
              <a:ext uri="{FF2B5EF4-FFF2-40B4-BE49-F238E27FC236}">
                <a16:creationId xmlns:a16="http://schemas.microsoft.com/office/drawing/2014/main" id="{386A4075-35B5-6F48-B239-D983282D1396}"/>
              </a:ext>
            </a:extLst>
          </p:cNvPr>
          <p:cNvSpPr/>
          <p:nvPr/>
        </p:nvSpPr>
        <p:spPr bwMode="auto">
          <a:xfrm>
            <a:off x="3071999" y="4790931"/>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smtClean="0">
                <a:cs typeface="Times New Roman" panose="02020603050405020304" pitchFamily="18" charset="0"/>
              </a:rPr>
              <a:t>Pi2</a:t>
            </a:r>
            <a:endParaRPr kumimoji="0" lang="fr-FR" sz="1200" b="0" i="0" u="none" strike="noStrike" cap="none" normalizeH="0" baseline="0" dirty="0">
              <a:ln>
                <a:noFill/>
              </a:ln>
              <a:effectLst/>
              <a:cs typeface="Times New Roman" panose="02020603050405020304" pitchFamily="18" charset="0"/>
            </a:endParaRPr>
          </a:p>
        </p:txBody>
      </p:sp>
      <p:sp>
        <p:nvSpPr>
          <p:cNvPr id="107" name="Rectangle 106">
            <a:extLst>
              <a:ext uri="{FF2B5EF4-FFF2-40B4-BE49-F238E27FC236}">
                <a16:creationId xmlns:a16="http://schemas.microsoft.com/office/drawing/2014/main" id="{386A4075-35B5-6F48-B239-D983282D1396}"/>
              </a:ext>
            </a:extLst>
          </p:cNvPr>
          <p:cNvSpPr/>
          <p:nvPr/>
        </p:nvSpPr>
        <p:spPr bwMode="auto">
          <a:xfrm>
            <a:off x="3071999" y="5111795"/>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a:cs typeface="Times New Roman" panose="02020603050405020304" pitchFamily="18" charset="0"/>
              </a:rPr>
              <a:t>2DF5F1</a:t>
            </a:r>
            <a:endParaRPr kumimoji="0" lang="fr-FR" sz="1200" b="0" i="0" u="none" strike="noStrike" cap="none" normalizeH="0" baseline="0" dirty="0">
              <a:ln>
                <a:noFill/>
              </a:ln>
              <a:effectLst/>
              <a:cs typeface="Times New Roman" panose="02020603050405020304" pitchFamily="18" charset="0"/>
            </a:endParaRPr>
          </a:p>
        </p:txBody>
      </p:sp>
      <p:pic>
        <p:nvPicPr>
          <p:cNvPr id="120" name="Image 119"/>
          <p:cNvPicPr>
            <a:picLocks noChangeAspect="1"/>
          </p:cNvPicPr>
          <p:nvPr/>
        </p:nvPicPr>
        <p:blipFill>
          <a:blip r:embed="rId3"/>
          <a:stretch>
            <a:fillRect/>
          </a:stretch>
        </p:blipFill>
        <p:spPr>
          <a:xfrm>
            <a:off x="5737623" y="3375213"/>
            <a:ext cx="419655" cy="405799"/>
          </a:xfrm>
          <a:prstGeom prst="rect">
            <a:avLst/>
          </a:prstGeom>
        </p:spPr>
      </p:pic>
      <p:sp>
        <p:nvSpPr>
          <p:cNvPr id="121" name="Rectangle : coins arrondis 99">
            <a:extLst>
              <a:ext uri="{FF2B5EF4-FFF2-40B4-BE49-F238E27FC236}">
                <a16:creationId xmlns:a16="http://schemas.microsoft.com/office/drawing/2014/main" id="{7D6C673C-CE1B-9C4E-A50D-5444D227D343}"/>
              </a:ext>
            </a:extLst>
          </p:cNvPr>
          <p:cNvSpPr/>
          <p:nvPr/>
        </p:nvSpPr>
        <p:spPr bwMode="auto">
          <a:xfrm>
            <a:off x="5165445" y="3873143"/>
            <a:ext cx="1564011" cy="1569751"/>
          </a:xfrm>
          <a:prstGeom prst="roundRect">
            <a:avLst>
              <a:gd name="adj" fmla="val 2541"/>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122" name="Rectangle 121">
            <a:extLst>
              <a:ext uri="{FF2B5EF4-FFF2-40B4-BE49-F238E27FC236}">
                <a16:creationId xmlns:a16="http://schemas.microsoft.com/office/drawing/2014/main" id="{386A4075-35B5-6F48-B239-D983282D1396}"/>
              </a:ext>
            </a:extLst>
          </p:cNvPr>
          <p:cNvSpPr/>
          <p:nvPr/>
        </p:nvSpPr>
        <p:spPr bwMode="auto">
          <a:xfrm>
            <a:off x="5326380" y="4165901"/>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Owner C</a:t>
            </a:r>
            <a:endParaRPr kumimoji="0" lang="fr-FR" sz="1200" b="0" i="0" u="none" strike="noStrike" cap="none" normalizeH="0" baseline="0" dirty="0">
              <a:ln>
                <a:noFill/>
              </a:ln>
              <a:effectLst/>
              <a:cs typeface="Times New Roman" panose="02020603050405020304" pitchFamily="18" charset="0"/>
            </a:endParaRPr>
          </a:p>
        </p:txBody>
      </p:sp>
      <p:sp>
        <p:nvSpPr>
          <p:cNvPr id="123" name="Rectangle 122">
            <a:extLst>
              <a:ext uri="{FF2B5EF4-FFF2-40B4-BE49-F238E27FC236}">
                <a16:creationId xmlns:a16="http://schemas.microsoft.com/office/drawing/2014/main" id="{386A4075-35B5-6F48-B239-D983282D1396}"/>
              </a:ext>
            </a:extLst>
          </p:cNvPr>
          <p:cNvSpPr/>
          <p:nvPr/>
        </p:nvSpPr>
        <p:spPr bwMode="auto">
          <a:xfrm>
            <a:off x="5326380" y="4479616"/>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smtClean="0">
                <a:cs typeface="Times New Roman" panose="02020603050405020304" pitchFamily="18" charset="0"/>
              </a:rPr>
              <a:t>10</a:t>
            </a:r>
            <a:endParaRPr kumimoji="0" lang="fr-FR" sz="1200" b="0" i="0" u="none" strike="noStrike" cap="none" normalizeH="0" baseline="0" dirty="0">
              <a:ln>
                <a:noFill/>
              </a:ln>
              <a:effectLst/>
              <a:cs typeface="Times New Roman" panose="02020603050405020304" pitchFamily="18" charset="0"/>
            </a:endParaRPr>
          </a:p>
        </p:txBody>
      </p:sp>
      <p:sp>
        <p:nvSpPr>
          <p:cNvPr id="124" name="Rectangle 123">
            <a:extLst>
              <a:ext uri="{FF2B5EF4-FFF2-40B4-BE49-F238E27FC236}">
                <a16:creationId xmlns:a16="http://schemas.microsoft.com/office/drawing/2014/main" id="{386A4075-35B5-6F48-B239-D983282D1396}"/>
              </a:ext>
            </a:extLst>
          </p:cNvPr>
          <p:cNvSpPr/>
          <p:nvPr/>
        </p:nvSpPr>
        <p:spPr bwMode="auto">
          <a:xfrm>
            <a:off x="5326380" y="4787248"/>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smtClean="0">
                <a:cs typeface="Times New Roman" panose="02020603050405020304" pitchFamily="18" charset="0"/>
              </a:rPr>
              <a:t>Pi3</a:t>
            </a:r>
            <a:endParaRPr kumimoji="0" lang="fr-FR" sz="1200" b="0" i="0" u="none" strike="noStrike" cap="none" normalizeH="0" baseline="0" dirty="0">
              <a:ln>
                <a:noFill/>
              </a:ln>
              <a:effectLst/>
              <a:cs typeface="Times New Roman" panose="02020603050405020304" pitchFamily="18" charset="0"/>
            </a:endParaRPr>
          </a:p>
        </p:txBody>
      </p:sp>
      <p:sp>
        <p:nvSpPr>
          <p:cNvPr id="125" name="Rectangle 124">
            <a:extLst>
              <a:ext uri="{FF2B5EF4-FFF2-40B4-BE49-F238E27FC236}">
                <a16:creationId xmlns:a16="http://schemas.microsoft.com/office/drawing/2014/main" id="{386A4075-35B5-6F48-B239-D983282D1396}"/>
              </a:ext>
            </a:extLst>
          </p:cNvPr>
          <p:cNvSpPr/>
          <p:nvPr/>
        </p:nvSpPr>
        <p:spPr bwMode="auto">
          <a:xfrm>
            <a:off x="5326380" y="5108112"/>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a:cs typeface="Times New Roman" panose="02020603050405020304" pitchFamily="18" charset="0"/>
              </a:rPr>
              <a:t>357962</a:t>
            </a:r>
            <a:endParaRPr kumimoji="0" lang="fr-FR" sz="1200" b="0" i="0" u="none" strike="noStrike" cap="none" normalizeH="0" baseline="0" dirty="0">
              <a:ln>
                <a:noFill/>
              </a:ln>
              <a:effectLst/>
              <a:cs typeface="Times New Roman" panose="02020603050405020304" pitchFamily="18" charset="0"/>
            </a:endParaRPr>
          </a:p>
        </p:txBody>
      </p:sp>
      <p:pic>
        <p:nvPicPr>
          <p:cNvPr id="128" name="Image 127"/>
          <p:cNvPicPr>
            <a:picLocks noChangeAspect="1"/>
          </p:cNvPicPr>
          <p:nvPr/>
        </p:nvPicPr>
        <p:blipFill>
          <a:blip r:embed="rId3"/>
          <a:stretch>
            <a:fillRect/>
          </a:stretch>
        </p:blipFill>
        <p:spPr>
          <a:xfrm>
            <a:off x="7910221" y="3378896"/>
            <a:ext cx="419655" cy="405799"/>
          </a:xfrm>
          <a:prstGeom prst="rect">
            <a:avLst/>
          </a:prstGeom>
        </p:spPr>
      </p:pic>
      <p:sp>
        <p:nvSpPr>
          <p:cNvPr id="129" name="Rectangle : coins arrondis 99">
            <a:extLst>
              <a:ext uri="{FF2B5EF4-FFF2-40B4-BE49-F238E27FC236}">
                <a16:creationId xmlns:a16="http://schemas.microsoft.com/office/drawing/2014/main" id="{7D6C673C-CE1B-9C4E-A50D-5444D227D343}"/>
              </a:ext>
            </a:extLst>
          </p:cNvPr>
          <p:cNvSpPr/>
          <p:nvPr/>
        </p:nvSpPr>
        <p:spPr bwMode="auto">
          <a:xfrm>
            <a:off x="7338043" y="3876826"/>
            <a:ext cx="1564011" cy="1569751"/>
          </a:xfrm>
          <a:prstGeom prst="roundRect">
            <a:avLst>
              <a:gd name="adj" fmla="val 2541"/>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130" name="Rectangle 129">
            <a:extLst>
              <a:ext uri="{FF2B5EF4-FFF2-40B4-BE49-F238E27FC236}">
                <a16:creationId xmlns:a16="http://schemas.microsoft.com/office/drawing/2014/main" id="{386A4075-35B5-6F48-B239-D983282D1396}"/>
              </a:ext>
            </a:extLst>
          </p:cNvPr>
          <p:cNvSpPr/>
          <p:nvPr/>
        </p:nvSpPr>
        <p:spPr bwMode="auto">
          <a:xfrm>
            <a:off x="7498978" y="4169584"/>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Owner D</a:t>
            </a:r>
            <a:endParaRPr kumimoji="0" lang="fr-FR" sz="1200" b="0" i="0" u="none" strike="noStrike" cap="none" normalizeH="0" baseline="0" dirty="0">
              <a:ln>
                <a:noFill/>
              </a:ln>
              <a:effectLst/>
              <a:cs typeface="Times New Roman" panose="02020603050405020304" pitchFamily="18" charset="0"/>
            </a:endParaRPr>
          </a:p>
        </p:txBody>
      </p:sp>
      <p:sp>
        <p:nvSpPr>
          <p:cNvPr id="131" name="Rectangle 130">
            <a:extLst>
              <a:ext uri="{FF2B5EF4-FFF2-40B4-BE49-F238E27FC236}">
                <a16:creationId xmlns:a16="http://schemas.microsoft.com/office/drawing/2014/main" id="{386A4075-35B5-6F48-B239-D983282D1396}"/>
              </a:ext>
            </a:extLst>
          </p:cNvPr>
          <p:cNvSpPr/>
          <p:nvPr/>
        </p:nvSpPr>
        <p:spPr bwMode="auto">
          <a:xfrm>
            <a:off x="7498978" y="4483299"/>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10</a:t>
            </a:r>
            <a:endParaRPr kumimoji="0" lang="fr-FR" sz="1200" b="0" i="0" u="none" strike="noStrike" cap="none" normalizeH="0" baseline="0" dirty="0">
              <a:ln>
                <a:noFill/>
              </a:ln>
              <a:effectLst/>
              <a:cs typeface="Times New Roman" panose="02020603050405020304" pitchFamily="18" charset="0"/>
            </a:endParaRPr>
          </a:p>
        </p:txBody>
      </p:sp>
      <p:sp>
        <p:nvSpPr>
          <p:cNvPr id="132" name="Rectangle 131">
            <a:extLst>
              <a:ext uri="{FF2B5EF4-FFF2-40B4-BE49-F238E27FC236}">
                <a16:creationId xmlns:a16="http://schemas.microsoft.com/office/drawing/2014/main" id="{386A4075-35B5-6F48-B239-D983282D1396}"/>
              </a:ext>
            </a:extLst>
          </p:cNvPr>
          <p:cNvSpPr/>
          <p:nvPr/>
        </p:nvSpPr>
        <p:spPr bwMode="auto">
          <a:xfrm>
            <a:off x="7498978" y="4790931"/>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smtClean="0">
                <a:cs typeface="Times New Roman" panose="02020603050405020304" pitchFamily="18" charset="0"/>
              </a:rPr>
              <a:t>Pi4</a:t>
            </a:r>
            <a:endParaRPr kumimoji="0" lang="fr-FR" sz="1200" b="0" i="0" u="none" strike="noStrike" cap="none" normalizeH="0" baseline="0" dirty="0">
              <a:ln>
                <a:noFill/>
              </a:ln>
              <a:effectLst/>
              <a:cs typeface="Times New Roman" panose="02020603050405020304" pitchFamily="18" charset="0"/>
            </a:endParaRPr>
          </a:p>
        </p:txBody>
      </p:sp>
      <p:sp>
        <p:nvSpPr>
          <p:cNvPr id="133" name="Rectangle 132">
            <a:extLst>
              <a:ext uri="{FF2B5EF4-FFF2-40B4-BE49-F238E27FC236}">
                <a16:creationId xmlns:a16="http://schemas.microsoft.com/office/drawing/2014/main" id="{386A4075-35B5-6F48-B239-D983282D1396}"/>
              </a:ext>
            </a:extLst>
          </p:cNvPr>
          <p:cNvSpPr/>
          <p:nvPr/>
        </p:nvSpPr>
        <p:spPr bwMode="auto">
          <a:xfrm>
            <a:off x="7498978" y="5111795"/>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a:cs typeface="Times New Roman" panose="02020603050405020304" pitchFamily="18" charset="0"/>
              </a:rPr>
              <a:t>B3BB27</a:t>
            </a:r>
            <a:endParaRPr kumimoji="0" lang="fr-FR" sz="1200" b="0" i="0" u="none" strike="noStrike" cap="none" normalizeH="0" baseline="0" dirty="0">
              <a:ln>
                <a:noFill/>
              </a:ln>
              <a:effectLst/>
              <a:cs typeface="Times New Roman" panose="02020603050405020304" pitchFamily="18" charset="0"/>
            </a:endParaRPr>
          </a:p>
        </p:txBody>
      </p:sp>
      <p:sp>
        <p:nvSpPr>
          <p:cNvPr id="47" name="Cylindre 46">
            <a:extLst>
              <a:ext uri="{FF2B5EF4-FFF2-40B4-BE49-F238E27FC236}">
                <a16:creationId xmlns:a16="http://schemas.microsoft.com/office/drawing/2014/main" id="{F80247DD-3B73-2443-B691-D29B642CE513}"/>
              </a:ext>
            </a:extLst>
          </p:cNvPr>
          <p:cNvSpPr/>
          <p:nvPr/>
        </p:nvSpPr>
        <p:spPr bwMode="auto">
          <a:xfrm>
            <a:off x="300839" y="5535024"/>
            <a:ext cx="1016909" cy="1268111"/>
          </a:xfrm>
          <a:prstGeom prst="can">
            <a:avLst/>
          </a:prstGeom>
          <a:noFill/>
          <a:ln w="1270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a:ln>
                <a:noFill/>
              </a:ln>
              <a:solidFill>
                <a:schemeClr val="bg1"/>
              </a:solidFill>
              <a:effectLst/>
              <a:cs typeface="Calibri" panose="020F0502020204030204" pitchFamily="34" charset="0"/>
            </a:endParaRPr>
          </a:p>
        </p:txBody>
      </p:sp>
      <p:sp>
        <p:nvSpPr>
          <p:cNvPr id="48" name="Rectangle : coins arrondis 99">
            <a:extLst>
              <a:ext uri="{FF2B5EF4-FFF2-40B4-BE49-F238E27FC236}">
                <a16:creationId xmlns:a16="http://schemas.microsoft.com/office/drawing/2014/main" id="{7D6C673C-CE1B-9C4E-A50D-5444D227D343}"/>
              </a:ext>
            </a:extLst>
          </p:cNvPr>
          <p:cNvSpPr/>
          <p:nvPr/>
        </p:nvSpPr>
        <p:spPr bwMode="auto">
          <a:xfrm>
            <a:off x="354690" y="5831679"/>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A</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49" name="Rectangle : coins arrondis 99">
            <a:extLst>
              <a:ext uri="{FF2B5EF4-FFF2-40B4-BE49-F238E27FC236}">
                <a16:creationId xmlns:a16="http://schemas.microsoft.com/office/drawing/2014/main" id="{7D6C673C-CE1B-9C4E-A50D-5444D227D343}"/>
              </a:ext>
            </a:extLst>
          </p:cNvPr>
          <p:cNvSpPr/>
          <p:nvPr/>
        </p:nvSpPr>
        <p:spPr bwMode="auto">
          <a:xfrm>
            <a:off x="354690" y="6064318"/>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B</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0" name="Cylindre 49">
            <a:extLst>
              <a:ext uri="{FF2B5EF4-FFF2-40B4-BE49-F238E27FC236}">
                <a16:creationId xmlns:a16="http://schemas.microsoft.com/office/drawing/2014/main" id="{F80247DD-3B73-2443-B691-D29B642CE513}"/>
              </a:ext>
            </a:extLst>
          </p:cNvPr>
          <p:cNvSpPr/>
          <p:nvPr/>
        </p:nvSpPr>
        <p:spPr bwMode="auto">
          <a:xfrm>
            <a:off x="3181954" y="5535025"/>
            <a:ext cx="1016909" cy="1268110"/>
          </a:xfrm>
          <a:prstGeom prst="can">
            <a:avLst/>
          </a:prstGeom>
          <a:noFill/>
          <a:ln w="1270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a:ln>
                <a:noFill/>
              </a:ln>
              <a:solidFill>
                <a:schemeClr val="bg1"/>
              </a:solidFill>
              <a:effectLst/>
              <a:cs typeface="Calibri" panose="020F0502020204030204" pitchFamily="34" charset="0"/>
            </a:endParaRPr>
          </a:p>
        </p:txBody>
      </p:sp>
      <p:sp>
        <p:nvSpPr>
          <p:cNvPr id="51" name="Rectangle : coins arrondis 99">
            <a:extLst>
              <a:ext uri="{FF2B5EF4-FFF2-40B4-BE49-F238E27FC236}">
                <a16:creationId xmlns:a16="http://schemas.microsoft.com/office/drawing/2014/main" id="{7D6C673C-CE1B-9C4E-A50D-5444D227D343}"/>
              </a:ext>
            </a:extLst>
          </p:cNvPr>
          <p:cNvSpPr/>
          <p:nvPr/>
        </p:nvSpPr>
        <p:spPr bwMode="auto">
          <a:xfrm>
            <a:off x="3235805" y="5831679"/>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A</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2" name="Rectangle : coins arrondis 99">
            <a:extLst>
              <a:ext uri="{FF2B5EF4-FFF2-40B4-BE49-F238E27FC236}">
                <a16:creationId xmlns:a16="http://schemas.microsoft.com/office/drawing/2014/main" id="{7D6C673C-CE1B-9C4E-A50D-5444D227D343}"/>
              </a:ext>
            </a:extLst>
          </p:cNvPr>
          <p:cNvSpPr/>
          <p:nvPr/>
        </p:nvSpPr>
        <p:spPr bwMode="auto">
          <a:xfrm>
            <a:off x="3235805" y="6064318"/>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B</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3" name="Rectangle : coins arrondis 99">
            <a:extLst>
              <a:ext uri="{FF2B5EF4-FFF2-40B4-BE49-F238E27FC236}">
                <a16:creationId xmlns:a16="http://schemas.microsoft.com/office/drawing/2014/main" id="{7D6C673C-CE1B-9C4E-A50D-5444D227D343}"/>
              </a:ext>
            </a:extLst>
          </p:cNvPr>
          <p:cNvSpPr/>
          <p:nvPr/>
        </p:nvSpPr>
        <p:spPr bwMode="auto">
          <a:xfrm>
            <a:off x="3235805" y="6293221"/>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C</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4" name="Rectangle : coins arrondis 99">
            <a:extLst>
              <a:ext uri="{FF2B5EF4-FFF2-40B4-BE49-F238E27FC236}">
                <a16:creationId xmlns:a16="http://schemas.microsoft.com/office/drawing/2014/main" id="{7D6C673C-CE1B-9C4E-A50D-5444D227D343}"/>
              </a:ext>
            </a:extLst>
          </p:cNvPr>
          <p:cNvSpPr/>
          <p:nvPr/>
        </p:nvSpPr>
        <p:spPr bwMode="auto">
          <a:xfrm>
            <a:off x="3235805" y="6518545"/>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D</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5" name="Rectangle : coins arrondis 99">
            <a:extLst>
              <a:ext uri="{FF2B5EF4-FFF2-40B4-BE49-F238E27FC236}">
                <a16:creationId xmlns:a16="http://schemas.microsoft.com/office/drawing/2014/main" id="{7D6C673C-CE1B-9C4E-A50D-5444D227D343}"/>
              </a:ext>
            </a:extLst>
          </p:cNvPr>
          <p:cNvSpPr/>
          <p:nvPr/>
        </p:nvSpPr>
        <p:spPr bwMode="auto">
          <a:xfrm>
            <a:off x="354690" y="6293221"/>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C</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6" name="Rectangle : coins arrondis 99">
            <a:extLst>
              <a:ext uri="{FF2B5EF4-FFF2-40B4-BE49-F238E27FC236}">
                <a16:creationId xmlns:a16="http://schemas.microsoft.com/office/drawing/2014/main" id="{7D6C673C-CE1B-9C4E-A50D-5444D227D343}"/>
              </a:ext>
            </a:extLst>
          </p:cNvPr>
          <p:cNvSpPr/>
          <p:nvPr/>
        </p:nvSpPr>
        <p:spPr bwMode="auto">
          <a:xfrm>
            <a:off x="354690" y="6518545"/>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D</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2" name="Cylindre 61">
            <a:extLst>
              <a:ext uri="{FF2B5EF4-FFF2-40B4-BE49-F238E27FC236}">
                <a16:creationId xmlns:a16="http://schemas.microsoft.com/office/drawing/2014/main" id="{F80247DD-3B73-2443-B691-D29B642CE513}"/>
              </a:ext>
            </a:extLst>
          </p:cNvPr>
          <p:cNvSpPr/>
          <p:nvPr/>
        </p:nvSpPr>
        <p:spPr bwMode="auto">
          <a:xfrm>
            <a:off x="5446311" y="5535024"/>
            <a:ext cx="1016909" cy="1268110"/>
          </a:xfrm>
          <a:prstGeom prst="can">
            <a:avLst/>
          </a:prstGeom>
          <a:noFill/>
          <a:ln w="1270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a:ln>
                <a:noFill/>
              </a:ln>
              <a:solidFill>
                <a:schemeClr val="bg1"/>
              </a:solidFill>
              <a:effectLst/>
              <a:cs typeface="Calibri" panose="020F0502020204030204" pitchFamily="34" charset="0"/>
            </a:endParaRPr>
          </a:p>
        </p:txBody>
      </p:sp>
      <p:sp>
        <p:nvSpPr>
          <p:cNvPr id="63" name="Rectangle : coins arrondis 99">
            <a:extLst>
              <a:ext uri="{FF2B5EF4-FFF2-40B4-BE49-F238E27FC236}">
                <a16:creationId xmlns:a16="http://schemas.microsoft.com/office/drawing/2014/main" id="{7D6C673C-CE1B-9C4E-A50D-5444D227D343}"/>
              </a:ext>
            </a:extLst>
          </p:cNvPr>
          <p:cNvSpPr/>
          <p:nvPr/>
        </p:nvSpPr>
        <p:spPr bwMode="auto">
          <a:xfrm>
            <a:off x="5500162" y="5831678"/>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A</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4" name="Rectangle : coins arrondis 99">
            <a:extLst>
              <a:ext uri="{FF2B5EF4-FFF2-40B4-BE49-F238E27FC236}">
                <a16:creationId xmlns:a16="http://schemas.microsoft.com/office/drawing/2014/main" id="{7D6C673C-CE1B-9C4E-A50D-5444D227D343}"/>
              </a:ext>
            </a:extLst>
          </p:cNvPr>
          <p:cNvSpPr/>
          <p:nvPr/>
        </p:nvSpPr>
        <p:spPr bwMode="auto">
          <a:xfrm>
            <a:off x="5500162" y="6064317"/>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B</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5" name="Rectangle : coins arrondis 99">
            <a:extLst>
              <a:ext uri="{FF2B5EF4-FFF2-40B4-BE49-F238E27FC236}">
                <a16:creationId xmlns:a16="http://schemas.microsoft.com/office/drawing/2014/main" id="{7D6C673C-CE1B-9C4E-A50D-5444D227D343}"/>
              </a:ext>
            </a:extLst>
          </p:cNvPr>
          <p:cNvSpPr/>
          <p:nvPr/>
        </p:nvSpPr>
        <p:spPr bwMode="auto">
          <a:xfrm>
            <a:off x="5500162" y="6293220"/>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C</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6" name="Rectangle : coins arrondis 99">
            <a:extLst>
              <a:ext uri="{FF2B5EF4-FFF2-40B4-BE49-F238E27FC236}">
                <a16:creationId xmlns:a16="http://schemas.microsoft.com/office/drawing/2014/main" id="{7D6C673C-CE1B-9C4E-A50D-5444D227D343}"/>
              </a:ext>
            </a:extLst>
          </p:cNvPr>
          <p:cNvSpPr/>
          <p:nvPr/>
        </p:nvSpPr>
        <p:spPr bwMode="auto">
          <a:xfrm>
            <a:off x="5500162" y="6518544"/>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D</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7" name="Cylindre 66">
            <a:extLst>
              <a:ext uri="{FF2B5EF4-FFF2-40B4-BE49-F238E27FC236}">
                <a16:creationId xmlns:a16="http://schemas.microsoft.com/office/drawing/2014/main" id="{F80247DD-3B73-2443-B691-D29B642CE513}"/>
              </a:ext>
            </a:extLst>
          </p:cNvPr>
          <p:cNvSpPr/>
          <p:nvPr/>
        </p:nvSpPr>
        <p:spPr bwMode="auto">
          <a:xfrm>
            <a:off x="7609417" y="5535024"/>
            <a:ext cx="1016909" cy="1268110"/>
          </a:xfrm>
          <a:prstGeom prst="can">
            <a:avLst/>
          </a:prstGeom>
          <a:noFill/>
          <a:ln w="1270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a:ln>
                <a:noFill/>
              </a:ln>
              <a:solidFill>
                <a:schemeClr val="bg1"/>
              </a:solidFill>
              <a:effectLst/>
              <a:cs typeface="Calibri" panose="020F0502020204030204" pitchFamily="34" charset="0"/>
            </a:endParaRPr>
          </a:p>
        </p:txBody>
      </p:sp>
      <p:sp>
        <p:nvSpPr>
          <p:cNvPr id="68" name="Rectangle : coins arrondis 99">
            <a:extLst>
              <a:ext uri="{FF2B5EF4-FFF2-40B4-BE49-F238E27FC236}">
                <a16:creationId xmlns:a16="http://schemas.microsoft.com/office/drawing/2014/main" id="{7D6C673C-CE1B-9C4E-A50D-5444D227D343}"/>
              </a:ext>
            </a:extLst>
          </p:cNvPr>
          <p:cNvSpPr/>
          <p:nvPr/>
        </p:nvSpPr>
        <p:spPr bwMode="auto">
          <a:xfrm>
            <a:off x="7663268" y="5831678"/>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A</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9" name="Rectangle : coins arrondis 99">
            <a:extLst>
              <a:ext uri="{FF2B5EF4-FFF2-40B4-BE49-F238E27FC236}">
                <a16:creationId xmlns:a16="http://schemas.microsoft.com/office/drawing/2014/main" id="{7D6C673C-CE1B-9C4E-A50D-5444D227D343}"/>
              </a:ext>
            </a:extLst>
          </p:cNvPr>
          <p:cNvSpPr/>
          <p:nvPr/>
        </p:nvSpPr>
        <p:spPr bwMode="auto">
          <a:xfrm>
            <a:off x="7663268" y="6064317"/>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B</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70" name="Rectangle : coins arrondis 99">
            <a:extLst>
              <a:ext uri="{FF2B5EF4-FFF2-40B4-BE49-F238E27FC236}">
                <a16:creationId xmlns:a16="http://schemas.microsoft.com/office/drawing/2014/main" id="{7D6C673C-CE1B-9C4E-A50D-5444D227D343}"/>
              </a:ext>
            </a:extLst>
          </p:cNvPr>
          <p:cNvSpPr/>
          <p:nvPr/>
        </p:nvSpPr>
        <p:spPr bwMode="auto">
          <a:xfrm>
            <a:off x="7663268" y="6293220"/>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C</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71" name="Rectangle : coins arrondis 99">
            <a:extLst>
              <a:ext uri="{FF2B5EF4-FFF2-40B4-BE49-F238E27FC236}">
                <a16:creationId xmlns:a16="http://schemas.microsoft.com/office/drawing/2014/main" id="{7D6C673C-CE1B-9C4E-A50D-5444D227D343}"/>
              </a:ext>
            </a:extLst>
          </p:cNvPr>
          <p:cNvSpPr/>
          <p:nvPr/>
        </p:nvSpPr>
        <p:spPr bwMode="auto">
          <a:xfrm>
            <a:off x="7663268" y="6518544"/>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D</a:t>
            </a:r>
            <a:endParaRPr kumimoji="0" lang="fr-FR" sz="1200" b="0" i="0" u="none" strike="noStrike" cap="none" normalizeH="0" baseline="0">
              <a:ln>
                <a:noFill/>
              </a:ln>
              <a:solidFill>
                <a:schemeClr val="tx1"/>
              </a:solidFill>
              <a:effectLst/>
              <a:cs typeface="Times New Roman" panose="02020603050405020304" pitchFamily="18" charset="0"/>
            </a:endParaRPr>
          </a:p>
        </p:txBody>
      </p:sp>
      <p:pic>
        <p:nvPicPr>
          <p:cNvPr id="73" name="Image 72">
            <a:extLst>
              <a:ext uri="{FF2B5EF4-FFF2-40B4-BE49-F238E27FC236}">
                <a16:creationId xmlns:a16="http://schemas.microsoft.com/office/drawing/2014/main" id="{0AB0157D-A7E0-EF4D-9E31-FEE4BBCA13C8}"/>
              </a:ext>
            </a:extLst>
          </p:cNvPr>
          <p:cNvPicPr>
            <a:picLocks noChangeAspect="1"/>
          </p:cNvPicPr>
          <p:nvPr/>
        </p:nvPicPr>
        <p:blipFill>
          <a:blip r:embed="rId4"/>
          <a:stretch>
            <a:fillRect/>
          </a:stretch>
        </p:blipFill>
        <p:spPr>
          <a:xfrm>
            <a:off x="481642" y="2630932"/>
            <a:ext cx="731684" cy="478034"/>
          </a:xfrm>
          <a:prstGeom prst="rect">
            <a:avLst/>
          </a:prstGeom>
        </p:spPr>
      </p:pic>
      <p:sp>
        <p:nvSpPr>
          <p:cNvPr id="74" name="ZoneTexte 73"/>
          <p:cNvSpPr txBox="1"/>
          <p:nvPr/>
        </p:nvSpPr>
        <p:spPr>
          <a:xfrm>
            <a:off x="271751" y="3100080"/>
            <a:ext cx="1151466" cy="261610"/>
          </a:xfrm>
          <a:prstGeom prst="rect">
            <a:avLst/>
          </a:prstGeom>
          <a:noFill/>
        </p:spPr>
        <p:txBody>
          <a:bodyPr wrap="square" rtlCol="0">
            <a:spAutoFit/>
          </a:bodyPr>
          <a:lstStyle/>
          <a:p>
            <a:pPr algn="ctr"/>
            <a:r>
              <a:rPr lang="en-GB" sz="1050" smtClean="0"/>
              <a:t>Node ID: Pi1</a:t>
            </a:r>
            <a:endParaRPr lang="en-GB" sz="1050"/>
          </a:p>
        </p:txBody>
      </p:sp>
      <p:pic>
        <p:nvPicPr>
          <p:cNvPr id="108" name="Image 107">
            <a:extLst>
              <a:ext uri="{FF2B5EF4-FFF2-40B4-BE49-F238E27FC236}">
                <a16:creationId xmlns:a16="http://schemas.microsoft.com/office/drawing/2014/main" id="{0AB0157D-A7E0-EF4D-9E31-FEE4BBCA13C8}"/>
              </a:ext>
            </a:extLst>
          </p:cNvPr>
          <p:cNvPicPr>
            <a:picLocks noChangeAspect="1"/>
          </p:cNvPicPr>
          <p:nvPr/>
        </p:nvPicPr>
        <p:blipFill>
          <a:blip r:embed="rId4"/>
          <a:stretch>
            <a:fillRect/>
          </a:stretch>
        </p:blipFill>
        <p:spPr>
          <a:xfrm>
            <a:off x="3344254" y="2630932"/>
            <a:ext cx="731684" cy="478034"/>
          </a:xfrm>
          <a:prstGeom prst="rect">
            <a:avLst/>
          </a:prstGeom>
        </p:spPr>
      </p:pic>
      <p:sp>
        <p:nvSpPr>
          <p:cNvPr id="109" name="ZoneTexte 108"/>
          <p:cNvSpPr txBox="1"/>
          <p:nvPr/>
        </p:nvSpPr>
        <p:spPr>
          <a:xfrm>
            <a:off x="3134363" y="3100080"/>
            <a:ext cx="1151466" cy="261610"/>
          </a:xfrm>
          <a:prstGeom prst="rect">
            <a:avLst/>
          </a:prstGeom>
          <a:noFill/>
        </p:spPr>
        <p:txBody>
          <a:bodyPr wrap="square" rtlCol="0">
            <a:spAutoFit/>
          </a:bodyPr>
          <a:lstStyle/>
          <a:p>
            <a:pPr algn="ctr"/>
            <a:r>
              <a:rPr lang="en-GB" sz="1050" smtClean="0"/>
              <a:t>Node ID: </a:t>
            </a:r>
            <a:r>
              <a:rPr lang="en-GB" sz="1050" smtClean="0"/>
              <a:t>Pi2 </a:t>
            </a:r>
            <a:endParaRPr lang="en-GB" sz="1050"/>
          </a:p>
        </p:txBody>
      </p:sp>
      <p:pic>
        <p:nvPicPr>
          <p:cNvPr id="110" name="Image 109">
            <a:extLst>
              <a:ext uri="{FF2B5EF4-FFF2-40B4-BE49-F238E27FC236}">
                <a16:creationId xmlns:a16="http://schemas.microsoft.com/office/drawing/2014/main" id="{0AB0157D-A7E0-EF4D-9E31-FEE4BBCA13C8}"/>
              </a:ext>
            </a:extLst>
          </p:cNvPr>
          <p:cNvPicPr>
            <a:picLocks noChangeAspect="1"/>
          </p:cNvPicPr>
          <p:nvPr/>
        </p:nvPicPr>
        <p:blipFill>
          <a:blip r:embed="rId4"/>
          <a:stretch>
            <a:fillRect/>
          </a:stretch>
        </p:blipFill>
        <p:spPr>
          <a:xfrm>
            <a:off x="5575763" y="2632964"/>
            <a:ext cx="731684" cy="478034"/>
          </a:xfrm>
          <a:prstGeom prst="rect">
            <a:avLst/>
          </a:prstGeom>
        </p:spPr>
      </p:pic>
      <p:sp>
        <p:nvSpPr>
          <p:cNvPr id="111" name="ZoneTexte 110"/>
          <p:cNvSpPr txBox="1"/>
          <p:nvPr/>
        </p:nvSpPr>
        <p:spPr>
          <a:xfrm>
            <a:off x="5365872" y="3102112"/>
            <a:ext cx="1151466" cy="261610"/>
          </a:xfrm>
          <a:prstGeom prst="rect">
            <a:avLst/>
          </a:prstGeom>
          <a:noFill/>
        </p:spPr>
        <p:txBody>
          <a:bodyPr wrap="square" rtlCol="0">
            <a:spAutoFit/>
          </a:bodyPr>
          <a:lstStyle/>
          <a:p>
            <a:pPr algn="ctr"/>
            <a:r>
              <a:rPr lang="en-GB" sz="1050" smtClean="0"/>
              <a:t>Node ID: </a:t>
            </a:r>
            <a:r>
              <a:rPr lang="en-GB" sz="1050" smtClean="0"/>
              <a:t>Pi3</a:t>
            </a:r>
            <a:endParaRPr lang="en-GB" sz="1050"/>
          </a:p>
        </p:txBody>
      </p:sp>
      <p:pic>
        <p:nvPicPr>
          <p:cNvPr id="112" name="Image 111">
            <a:extLst>
              <a:ext uri="{FF2B5EF4-FFF2-40B4-BE49-F238E27FC236}">
                <a16:creationId xmlns:a16="http://schemas.microsoft.com/office/drawing/2014/main" id="{0AB0157D-A7E0-EF4D-9E31-FEE4BBCA13C8}"/>
              </a:ext>
            </a:extLst>
          </p:cNvPr>
          <p:cNvPicPr>
            <a:picLocks noChangeAspect="1"/>
          </p:cNvPicPr>
          <p:nvPr/>
        </p:nvPicPr>
        <p:blipFill>
          <a:blip r:embed="rId4"/>
          <a:stretch>
            <a:fillRect/>
          </a:stretch>
        </p:blipFill>
        <p:spPr>
          <a:xfrm>
            <a:off x="7752266" y="2632964"/>
            <a:ext cx="731684" cy="478034"/>
          </a:xfrm>
          <a:prstGeom prst="rect">
            <a:avLst/>
          </a:prstGeom>
        </p:spPr>
      </p:pic>
      <p:sp>
        <p:nvSpPr>
          <p:cNvPr id="113" name="ZoneTexte 112"/>
          <p:cNvSpPr txBox="1"/>
          <p:nvPr/>
        </p:nvSpPr>
        <p:spPr>
          <a:xfrm>
            <a:off x="7542375" y="3102112"/>
            <a:ext cx="1151466" cy="261610"/>
          </a:xfrm>
          <a:prstGeom prst="rect">
            <a:avLst/>
          </a:prstGeom>
          <a:noFill/>
        </p:spPr>
        <p:txBody>
          <a:bodyPr wrap="square" rtlCol="0">
            <a:spAutoFit/>
          </a:bodyPr>
          <a:lstStyle/>
          <a:p>
            <a:pPr algn="ctr"/>
            <a:r>
              <a:rPr lang="en-GB" sz="1050" smtClean="0"/>
              <a:t>Node ID: </a:t>
            </a:r>
            <a:r>
              <a:rPr lang="en-GB" sz="1050" smtClean="0"/>
              <a:t>Pi4</a:t>
            </a:r>
            <a:endParaRPr lang="en-GB" sz="1050"/>
          </a:p>
        </p:txBody>
      </p:sp>
      <p:graphicFrame>
        <p:nvGraphicFramePr>
          <p:cNvPr id="115" name="Tableau 114">
            <a:extLst>
              <a:ext uri="{FF2B5EF4-FFF2-40B4-BE49-F238E27FC236}">
                <a16:creationId xmlns:a16="http://schemas.microsoft.com/office/drawing/2014/main" id="{A71AAE1C-5397-C840-B40B-098F61794FAE}"/>
              </a:ext>
            </a:extLst>
          </p:cNvPr>
          <p:cNvGraphicFramePr>
            <a:graphicFrameLocks noGrp="1"/>
          </p:cNvGraphicFramePr>
          <p:nvPr>
            <p:extLst>
              <p:ext uri="{D42A27DB-BD31-4B8C-83A1-F6EECF244321}">
                <p14:modId xmlns:p14="http://schemas.microsoft.com/office/powerpoint/2010/main" val="2043065777"/>
              </p:ext>
            </p:extLst>
          </p:nvPr>
        </p:nvGraphicFramePr>
        <p:xfrm>
          <a:off x="58262" y="2314562"/>
          <a:ext cx="2700909" cy="243840"/>
        </p:xfrm>
        <a:graphic>
          <a:graphicData uri="http://schemas.openxmlformats.org/drawingml/2006/table">
            <a:tbl>
              <a:tblPr bandRow="1">
                <a:tableStyleId>{8A107856-5554-42FB-B03E-39F5DBC370BA}</a:tableStyleId>
              </a:tblPr>
              <a:tblGrid>
                <a:gridCol w="804689">
                  <a:extLst>
                    <a:ext uri="{9D8B030D-6E8A-4147-A177-3AD203B41FA5}">
                      <a16:colId xmlns:a16="http://schemas.microsoft.com/office/drawing/2014/main" val="1241193054"/>
                    </a:ext>
                  </a:extLst>
                </a:gridCol>
                <a:gridCol w="747711">
                  <a:extLst>
                    <a:ext uri="{9D8B030D-6E8A-4147-A177-3AD203B41FA5}">
                      <a16:colId xmlns:a16="http://schemas.microsoft.com/office/drawing/2014/main" val="1719282151"/>
                    </a:ext>
                  </a:extLst>
                </a:gridCol>
                <a:gridCol w="571501">
                  <a:extLst>
                    <a:ext uri="{9D8B030D-6E8A-4147-A177-3AD203B41FA5}">
                      <a16:colId xmlns:a16="http://schemas.microsoft.com/office/drawing/2014/main" val="131825509"/>
                    </a:ext>
                  </a:extLst>
                </a:gridCol>
                <a:gridCol w="577008">
                  <a:extLst>
                    <a:ext uri="{9D8B030D-6E8A-4147-A177-3AD203B41FA5}">
                      <a16:colId xmlns:a16="http://schemas.microsoft.com/office/drawing/2014/main" val="1180417615"/>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smtClean="0">
                          <a:solidFill>
                            <a:schemeClr val="tx1"/>
                          </a:solidFill>
                          <a:latin typeface="+mn-lt"/>
                          <a:cs typeface="Times New Roman" panose="02020603050405020304" pitchFamily="18" charset="0"/>
                        </a:rPr>
                        <a:t>AddApp</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mn-cs"/>
                        </a:rPr>
                        <a:t>Owner</a:t>
                      </a:r>
                      <a:r>
                        <a:rPr lang="fr-FR" sz="1000" baseline="0" smtClean="0">
                          <a:solidFill>
                            <a:schemeClr val="tx1"/>
                          </a:solidFill>
                          <a:latin typeface="+mn-lt"/>
                          <a:cs typeface="+mn-cs"/>
                        </a:rPr>
                        <a:t> </a:t>
                      </a:r>
                      <a:r>
                        <a:rPr lang="fr-FR" sz="1000" baseline="0" smtClean="0">
                          <a:solidFill>
                            <a:schemeClr val="tx1"/>
                          </a:solidFill>
                          <a:latin typeface="+mn-lt"/>
                          <a:cs typeface="+mn-cs"/>
                        </a:rPr>
                        <a:t>A</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Times New Roman" panose="02020603050405020304" pitchFamily="18" charset="0"/>
                        </a:rPr>
                        <a:t>App 1</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cs typeface="Times New Roman" panose="02020603050405020304" pitchFamily="18" charset="0"/>
                        </a:rPr>
                        <a:t>578E6F</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bl>
          </a:graphicData>
        </a:graphic>
      </p:graphicFrame>
      <p:graphicFrame>
        <p:nvGraphicFramePr>
          <p:cNvPr id="119" name="Tableau 118">
            <a:extLst>
              <a:ext uri="{FF2B5EF4-FFF2-40B4-BE49-F238E27FC236}">
                <a16:creationId xmlns:a16="http://schemas.microsoft.com/office/drawing/2014/main" id="{A71AAE1C-5397-C840-B40B-098F61794FAE}"/>
              </a:ext>
            </a:extLst>
          </p:cNvPr>
          <p:cNvGraphicFramePr>
            <a:graphicFrameLocks noGrp="1"/>
          </p:cNvGraphicFramePr>
          <p:nvPr>
            <p:extLst>
              <p:ext uri="{D42A27DB-BD31-4B8C-83A1-F6EECF244321}">
                <p14:modId xmlns:p14="http://schemas.microsoft.com/office/powerpoint/2010/main" val="2685405543"/>
              </p:ext>
            </p:extLst>
          </p:nvPr>
        </p:nvGraphicFramePr>
        <p:xfrm>
          <a:off x="3010074" y="1661965"/>
          <a:ext cx="2700909" cy="243840"/>
        </p:xfrm>
        <a:graphic>
          <a:graphicData uri="http://schemas.openxmlformats.org/drawingml/2006/table">
            <a:tbl>
              <a:tblPr bandRow="1">
                <a:tableStyleId>{8A107856-5554-42FB-B03E-39F5DBC370BA}</a:tableStyleId>
              </a:tblPr>
              <a:tblGrid>
                <a:gridCol w="805062">
                  <a:extLst>
                    <a:ext uri="{9D8B030D-6E8A-4147-A177-3AD203B41FA5}">
                      <a16:colId xmlns:a16="http://schemas.microsoft.com/office/drawing/2014/main" val="1241193054"/>
                    </a:ext>
                  </a:extLst>
                </a:gridCol>
                <a:gridCol w="746399">
                  <a:extLst>
                    <a:ext uri="{9D8B030D-6E8A-4147-A177-3AD203B41FA5}">
                      <a16:colId xmlns:a16="http://schemas.microsoft.com/office/drawing/2014/main" val="1719282151"/>
                    </a:ext>
                  </a:extLst>
                </a:gridCol>
                <a:gridCol w="574724">
                  <a:extLst>
                    <a:ext uri="{9D8B030D-6E8A-4147-A177-3AD203B41FA5}">
                      <a16:colId xmlns:a16="http://schemas.microsoft.com/office/drawing/2014/main" val="131825509"/>
                    </a:ext>
                  </a:extLst>
                </a:gridCol>
                <a:gridCol w="574724">
                  <a:extLst>
                    <a:ext uri="{9D8B030D-6E8A-4147-A177-3AD203B41FA5}">
                      <a16:colId xmlns:a16="http://schemas.microsoft.com/office/drawing/2014/main" val="3024550614"/>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smtClean="0">
                          <a:solidFill>
                            <a:schemeClr val="tx1"/>
                          </a:solidFill>
                          <a:latin typeface="+mn-lt"/>
                          <a:cs typeface="Times New Roman" panose="02020603050405020304" pitchFamily="18" charset="0"/>
                        </a:rPr>
                        <a:t>AddApp</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mn-cs"/>
                        </a:rPr>
                        <a:t>Owner</a:t>
                      </a:r>
                      <a:r>
                        <a:rPr lang="fr-FR" sz="1000" baseline="0" smtClean="0">
                          <a:solidFill>
                            <a:schemeClr val="tx1"/>
                          </a:solidFill>
                          <a:latin typeface="+mn-lt"/>
                          <a:cs typeface="+mn-cs"/>
                        </a:rPr>
                        <a:t> </a:t>
                      </a:r>
                      <a:r>
                        <a:rPr lang="fr-FR" sz="1000" baseline="0" smtClean="0">
                          <a:solidFill>
                            <a:schemeClr val="tx1"/>
                          </a:solidFill>
                          <a:latin typeface="+mn-lt"/>
                          <a:cs typeface="+mn-cs"/>
                        </a:rPr>
                        <a:t>A</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Times New Roman" panose="02020603050405020304" pitchFamily="18" charset="0"/>
                        </a:rPr>
                        <a:t>App 1</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cs typeface="Times New Roman" panose="02020603050405020304" pitchFamily="18" charset="0"/>
                        </a:rPr>
                        <a:t>578E6F</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bl>
          </a:graphicData>
        </a:graphic>
      </p:graphicFrame>
      <p:graphicFrame>
        <p:nvGraphicFramePr>
          <p:cNvPr id="139" name="Tableau 138">
            <a:extLst>
              <a:ext uri="{FF2B5EF4-FFF2-40B4-BE49-F238E27FC236}">
                <a16:creationId xmlns:a16="http://schemas.microsoft.com/office/drawing/2014/main" id="{A71AAE1C-5397-C840-B40B-098F61794FAE}"/>
              </a:ext>
            </a:extLst>
          </p:cNvPr>
          <p:cNvGraphicFramePr>
            <a:graphicFrameLocks noGrp="1"/>
          </p:cNvGraphicFramePr>
          <p:nvPr>
            <p:extLst>
              <p:ext uri="{D42A27DB-BD31-4B8C-83A1-F6EECF244321}">
                <p14:modId xmlns:p14="http://schemas.microsoft.com/office/powerpoint/2010/main" val="3500505322"/>
              </p:ext>
            </p:extLst>
          </p:nvPr>
        </p:nvGraphicFramePr>
        <p:xfrm>
          <a:off x="3010074" y="1664314"/>
          <a:ext cx="2700910" cy="243840"/>
        </p:xfrm>
        <a:graphic>
          <a:graphicData uri="http://schemas.openxmlformats.org/drawingml/2006/table">
            <a:tbl>
              <a:tblPr bandRow="1">
                <a:tableStyleId>{8A107856-5554-42FB-B03E-39F5DBC370BA}</a:tableStyleId>
              </a:tblPr>
              <a:tblGrid>
                <a:gridCol w="805061">
                  <a:extLst>
                    <a:ext uri="{9D8B030D-6E8A-4147-A177-3AD203B41FA5}">
                      <a16:colId xmlns:a16="http://schemas.microsoft.com/office/drawing/2014/main" val="1241193054"/>
                    </a:ext>
                  </a:extLst>
                </a:gridCol>
                <a:gridCol w="746397">
                  <a:extLst>
                    <a:ext uri="{9D8B030D-6E8A-4147-A177-3AD203B41FA5}">
                      <a16:colId xmlns:a16="http://schemas.microsoft.com/office/drawing/2014/main" val="1719282151"/>
                    </a:ext>
                  </a:extLst>
                </a:gridCol>
                <a:gridCol w="574726">
                  <a:extLst>
                    <a:ext uri="{9D8B030D-6E8A-4147-A177-3AD203B41FA5}">
                      <a16:colId xmlns:a16="http://schemas.microsoft.com/office/drawing/2014/main" val="131825509"/>
                    </a:ext>
                  </a:extLst>
                </a:gridCol>
                <a:gridCol w="574726">
                  <a:extLst>
                    <a:ext uri="{9D8B030D-6E8A-4147-A177-3AD203B41FA5}">
                      <a16:colId xmlns:a16="http://schemas.microsoft.com/office/drawing/2014/main" val="1648847874"/>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smtClean="0">
                          <a:solidFill>
                            <a:schemeClr val="tx1"/>
                          </a:solidFill>
                          <a:latin typeface="+mn-lt"/>
                          <a:cs typeface="Times New Roman" panose="02020603050405020304" pitchFamily="18" charset="0"/>
                        </a:rPr>
                        <a:t>AddApp</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mn-cs"/>
                        </a:rPr>
                        <a:t>Owner</a:t>
                      </a:r>
                      <a:r>
                        <a:rPr lang="fr-FR" sz="1000" baseline="0" smtClean="0">
                          <a:solidFill>
                            <a:schemeClr val="tx1"/>
                          </a:solidFill>
                          <a:latin typeface="+mn-lt"/>
                          <a:cs typeface="+mn-cs"/>
                        </a:rPr>
                        <a:t> </a:t>
                      </a:r>
                      <a:r>
                        <a:rPr lang="fr-FR" sz="1000" baseline="0" smtClean="0">
                          <a:solidFill>
                            <a:schemeClr val="tx1"/>
                          </a:solidFill>
                          <a:latin typeface="+mn-lt"/>
                          <a:cs typeface="+mn-cs"/>
                        </a:rPr>
                        <a:t>A</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Times New Roman" panose="02020603050405020304" pitchFamily="18" charset="0"/>
                        </a:rPr>
                        <a:t>App 1</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cs typeface="Times New Roman" panose="02020603050405020304" pitchFamily="18" charset="0"/>
                        </a:rPr>
                        <a:t>578E6F</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bl>
          </a:graphicData>
        </a:graphic>
      </p:graphicFrame>
      <p:sp>
        <p:nvSpPr>
          <p:cNvPr id="141" name="Rectangle 140">
            <a:extLst>
              <a:ext uri="{FF2B5EF4-FFF2-40B4-BE49-F238E27FC236}">
                <a16:creationId xmlns:a16="http://schemas.microsoft.com/office/drawing/2014/main" id="{386A4075-35B5-6F48-B239-D983282D1396}"/>
              </a:ext>
            </a:extLst>
          </p:cNvPr>
          <p:cNvSpPr/>
          <p:nvPr/>
        </p:nvSpPr>
        <p:spPr bwMode="auto">
          <a:xfrm>
            <a:off x="226412" y="5108838"/>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a:cs typeface="Times New Roman" panose="02020603050405020304" pitchFamily="18" charset="0"/>
              </a:rPr>
              <a:t>04E4FE</a:t>
            </a:r>
            <a:endParaRPr kumimoji="0" lang="fr-FR" sz="1200" b="0" i="0" u="none" strike="noStrike" cap="none" normalizeH="0" baseline="0" dirty="0">
              <a:ln>
                <a:noFill/>
              </a:ln>
              <a:effectLst/>
              <a:cs typeface="Times New Roman" panose="02020603050405020304" pitchFamily="18" charset="0"/>
            </a:endParaRPr>
          </a:p>
        </p:txBody>
      </p:sp>
      <p:sp>
        <p:nvSpPr>
          <p:cNvPr id="142" name="Rectangle 141">
            <a:extLst>
              <a:ext uri="{FF2B5EF4-FFF2-40B4-BE49-F238E27FC236}">
                <a16:creationId xmlns:a16="http://schemas.microsoft.com/office/drawing/2014/main" id="{386A4075-35B5-6F48-B239-D983282D1396}"/>
              </a:ext>
            </a:extLst>
          </p:cNvPr>
          <p:cNvSpPr/>
          <p:nvPr/>
        </p:nvSpPr>
        <p:spPr bwMode="auto">
          <a:xfrm>
            <a:off x="225404" y="5108955"/>
            <a:ext cx="1238003" cy="252000"/>
          </a:xfrm>
          <a:prstGeom prst="rect">
            <a:avLst/>
          </a:prstGeom>
          <a:noFill/>
          <a:ln w="19050" cap="flat" cmpd="sng" algn="ctr">
            <a:solidFill>
              <a:srgbClr val="C0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endParaRPr kumimoji="0" lang="fr-FR" sz="1200" b="0" i="0" u="none" strike="noStrike" cap="none" normalizeH="0" baseline="0" dirty="0">
              <a:ln>
                <a:noFill/>
              </a:ln>
              <a:effectLst/>
              <a:cs typeface="Times New Roman" panose="02020603050405020304" pitchFamily="18" charset="0"/>
            </a:endParaRPr>
          </a:p>
        </p:txBody>
      </p:sp>
    </p:spTree>
    <p:extLst>
      <p:ext uri="{BB962C8B-B14F-4D97-AF65-F5344CB8AC3E}">
        <p14:creationId xmlns:p14="http://schemas.microsoft.com/office/powerpoint/2010/main" val="289868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05556E-6 -4.07407E-6 L 0.32344 -0.09606 " pathEditMode="relative" rAng="0" ptsTypes="AA">
                                      <p:cBhvr>
                                        <p:cTn id="10" dur="2000" fill="hold"/>
                                        <p:tgtEl>
                                          <p:spTgt spid="115"/>
                                        </p:tgtEl>
                                        <p:attrNameLst>
                                          <p:attrName>ppt_x</p:attrName>
                                          <p:attrName>ppt_y</p:attrName>
                                        </p:attrNameLst>
                                      </p:cBhvr>
                                      <p:rCtr x="16163" y="-4815"/>
                                    </p:animMotion>
                                  </p:childTnLst>
                                </p:cTn>
                              </p:par>
                            </p:childTnLst>
                          </p:cTn>
                        </p:par>
                        <p:par>
                          <p:cTn id="11" fill="hold">
                            <p:stCondLst>
                              <p:cond delay="2000"/>
                            </p:stCondLst>
                            <p:childTnLst>
                              <p:par>
                                <p:cTn id="12" presetID="42" presetClass="path" presetSubtype="0" accel="50000" decel="50000" fill="hold" nodeType="afterEffect">
                                  <p:stCondLst>
                                    <p:cond delay="0"/>
                                  </p:stCondLst>
                                  <p:childTnLst>
                                    <p:animMotion origin="layout" path="M 0.32344 -0.09606 L 0.24618 0.06621 " pathEditMode="relative" rAng="0" ptsTypes="AA">
                                      <p:cBhvr>
                                        <p:cTn id="13" dur="2000" fill="hold"/>
                                        <p:tgtEl>
                                          <p:spTgt spid="115"/>
                                        </p:tgtEl>
                                        <p:attrNameLst>
                                          <p:attrName>ppt_x</p:attrName>
                                          <p:attrName>ppt_y</p:attrName>
                                        </p:attrNameLst>
                                      </p:cBhvr>
                                      <p:rCtr x="-3872" y="8102"/>
                                    </p:animMotion>
                                  </p:childTnLst>
                                  <p:subTnLst>
                                    <p:set>
                                      <p:cBhvr override="childStyle">
                                        <p:cTn dur="1" fill="hold" display="0" masterRel="sameClick" afterEffect="1">
                                          <p:stCondLst>
                                            <p:cond evt="end" delay="0">
                                              <p:tn val="12"/>
                                            </p:cond>
                                          </p:stCondLst>
                                        </p:cTn>
                                        <p:tgtEl>
                                          <p:spTgt spid="115"/>
                                        </p:tgtEl>
                                        <p:attrNameLst>
                                          <p:attrName>style.visibility</p:attrName>
                                        </p:attrNameLst>
                                      </p:cBhvr>
                                      <p:to>
                                        <p:strVal val="hidden"/>
                                      </p:to>
                                    </p:set>
                                  </p:subTnLst>
                                </p:cTn>
                              </p:par>
                              <p:par>
                                <p:cTn id="14" presetID="1" presetClass="entr" presetSubtype="0" fill="hold" nodeType="withEffect">
                                  <p:stCondLst>
                                    <p:cond delay="0"/>
                                  </p:stCondLst>
                                  <p:childTnLst>
                                    <p:set>
                                      <p:cBhvr>
                                        <p:cTn id="15" dur="1" fill="hold">
                                          <p:stCondLst>
                                            <p:cond delay="0"/>
                                          </p:stCondLst>
                                        </p:cTn>
                                        <p:tgtEl>
                                          <p:spTgt spid="139"/>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3.88889E-6 3.33333E-6 L 0.1743 0.16157 " pathEditMode="relative" rAng="0" ptsTypes="AA">
                                      <p:cBhvr>
                                        <p:cTn id="17" dur="2000" fill="hold"/>
                                        <p:tgtEl>
                                          <p:spTgt spid="139"/>
                                        </p:tgtEl>
                                        <p:attrNameLst>
                                          <p:attrName>ppt_x</p:attrName>
                                          <p:attrName>ppt_y</p:attrName>
                                        </p:attrNameLst>
                                      </p:cBhvr>
                                      <p:rCtr x="8715" y="8079"/>
                                    </p:animMotion>
                                  </p:childTnLst>
                                  <p:subTnLst>
                                    <p:set>
                                      <p:cBhvr override="childStyle">
                                        <p:cTn dur="1" fill="hold" display="0" masterRel="sameClick" afterEffect="1">
                                          <p:stCondLst>
                                            <p:cond evt="end" delay="0">
                                              <p:tn val="16"/>
                                            </p:cond>
                                          </p:stCondLst>
                                        </p:cTn>
                                        <p:tgtEl>
                                          <p:spTgt spid="139"/>
                                        </p:tgtEl>
                                        <p:attrNameLst>
                                          <p:attrName>style.visibility</p:attrName>
                                        </p:attrNameLst>
                                      </p:cBhvr>
                                      <p:to>
                                        <p:strVal val="hidden"/>
                                      </p:to>
                                    </p:set>
                                  </p:subTnLst>
                                </p:cTn>
                              </p:par>
                              <p:par>
                                <p:cTn id="18" presetID="1" presetClass="entr" presetSubtype="0" fill="hold" nodeType="withEffect">
                                  <p:stCondLst>
                                    <p:cond delay="0"/>
                                  </p:stCondLst>
                                  <p:childTnLst>
                                    <p:set>
                                      <p:cBhvr>
                                        <p:cTn id="19" dur="1" fill="hold">
                                          <p:stCondLst>
                                            <p:cond delay="0"/>
                                          </p:stCondLst>
                                        </p:cTn>
                                        <p:tgtEl>
                                          <p:spTgt spid="119"/>
                                        </p:tgtEl>
                                        <p:attrNameLst>
                                          <p:attrName>style.visibility</p:attrName>
                                        </p:attrNameLst>
                                      </p:cBhvr>
                                      <p:to>
                                        <p:strVal val="visible"/>
                                      </p:to>
                                    </p:set>
                                  </p:childTnLst>
                                </p:cTn>
                              </p:par>
                              <p:par>
                                <p:cTn id="20" presetID="42" presetClass="path" presetSubtype="0" accel="50000" decel="50000" fill="hold" nodeType="withEffect">
                                  <p:stCondLst>
                                    <p:cond delay="0"/>
                                  </p:stCondLst>
                                  <p:childTnLst>
                                    <p:animMotion origin="layout" path="M 3.88889E-6 4.81481E-6 L 0.40972 0.1618 " pathEditMode="relative" rAng="0" ptsTypes="AA">
                                      <p:cBhvr>
                                        <p:cTn id="21" dur="2000" fill="hold"/>
                                        <p:tgtEl>
                                          <p:spTgt spid="119"/>
                                        </p:tgtEl>
                                        <p:attrNameLst>
                                          <p:attrName>ppt_x</p:attrName>
                                          <p:attrName>ppt_y</p:attrName>
                                        </p:attrNameLst>
                                      </p:cBhvr>
                                      <p:rCtr x="20486" y="8079"/>
                                    </p:animMotion>
                                  </p:childTnLst>
                                  <p:subTnLst>
                                    <p:set>
                                      <p:cBhvr override="childStyle">
                                        <p:cTn dur="1" fill="hold" display="0" masterRel="sameClick" afterEffect="1">
                                          <p:stCondLst>
                                            <p:cond evt="end" delay="0">
                                              <p:tn val="20"/>
                                            </p:cond>
                                          </p:stCondLst>
                                        </p:cTn>
                                        <p:tgtEl>
                                          <p:spTgt spid="119"/>
                                        </p:tgtEl>
                                        <p:attrNameLst>
                                          <p:attrName>style.visibility</p:attrName>
                                        </p:attrNameLst>
                                      </p:cBhvr>
                                      <p:to>
                                        <p:strVal val="hidden"/>
                                      </p:to>
                                    </p:set>
                                  </p:subTnLst>
                                </p:cTn>
                              </p:par>
                            </p:childTnLst>
                          </p:cTn>
                        </p:par>
                        <p:par>
                          <p:cTn id="22" fill="hold">
                            <p:stCondLst>
                              <p:cond delay="4000"/>
                            </p:stCondLst>
                            <p:childTnLst>
                              <p:par>
                                <p:cTn id="23" presetID="1" presetClass="exit" presetSubtype="0" fill="hold" grpId="0" nodeType="afterEffect">
                                  <p:stCondLst>
                                    <p:cond delay="0"/>
                                  </p:stCondLst>
                                  <p:childTnLst>
                                    <p:set>
                                      <p:cBhvr>
                                        <p:cTn id="24" dur="1" fill="hold">
                                          <p:stCondLst>
                                            <p:cond delay="0"/>
                                          </p:stCondLst>
                                        </p:cTn>
                                        <p:tgtEl>
                                          <p:spTgt spid="9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141" grpId="0" animBg="1"/>
      <p:bldP spid="1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Image 113"/>
          <p:cNvPicPr>
            <a:picLocks noChangeAspect="1"/>
          </p:cNvPicPr>
          <p:nvPr/>
        </p:nvPicPr>
        <p:blipFill>
          <a:blip r:embed="rId2"/>
          <a:stretch>
            <a:fillRect/>
          </a:stretch>
        </p:blipFill>
        <p:spPr>
          <a:xfrm>
            <a:off x="3869636" y="1300646"/>
            <a:ext cx="986063" cy="868040"/>
          </a:xfrm>
          <a:prstGeom prst="rect">
            <a:avLst/>
          </a:prstGeom>
        </p:spPr>
      </p:pic>
      <p:sp>
        <p:nvSpPr>
          <p:cNvPr id="5" name="Titre 1"/>
          <p:cNvSpPr>
            <a:spLocks noGrp="1"/>
          </p:cNvSpPr>
          <p:nvPr>
            <p:ph type="title"/>
          </p:nvPr>
        </p:nvSpPr>
        <p:spPr>
          <a:xfrm>
            <a:off x="134400" y="139865"/>
            <a:ext cx="8491926" cy="726939"/>
          </a:xfrm>
        </p:spPr>
        <p:txBody>
          <a:bodyPr>
            <a:normAutofit/>
          </a:bodyPr>
          <a:lstStyle/>
          <a:p>
            <a:pPr algn="r"/>
            <a:r>
              <a:rPr lang="en-GB" sz="4000" smtClean="0"/>
              <a:t>Application Request</a:t>
            </a:r>
            <a:endParaRPr lang="en-GB" sz="4000"/>
          </a:p>
        </p:txBody>
      </p:sp>
      <p:sp>
        <p:nvSpPr>
          <p:cNvPr id="81" name="ZoneTexte 80"/>
          <p:cNvSpPr txBox="1"/>
          <p:nvPr/>
        </p:nvSpPr>
        <p:spPr>
          <a:xfrm>
            <a:off x="3628258" y="1102704"/>
            <a:ext cx="1504205" cy="253916"/>
          </a:xfrm>
          <a:prstGeom prst="rect">
            <a:avLst/>
          </a:prstGeom>
          <a:noFill/>
        </p:spPr>
        <p:txBody>
          <a:bodyPr wrap="square" rtlCol="0">
            <a:spAutoFit/>
          </a:bodyPr>
          <a:lstStyle/>
          <a:p>
            <a:pPr algn="ctr"/>
            <a:r>
              <a:rPr lang="en-US" sz="1050" b="1" smtClean="0">
                <a:solidFill>
                  <a:schemeClr val="accent1"/>
                </a:solidFill>
              </a:rPr>
              <a:t>Multicast - 224.168.0.1</a:t>
            </a:r>
            <a:endParaRPr lang="en-US" sz="1050" b="1">
              <a:solidFill>
                <a:schemeClr val="accent1"/>
              </a:solidFill>
            </a:endParaRPr>
          </a:p>
        </p:txBody>
      </p:sp>
      <p:pic>
        <p:nvPicPr>
          <p:cNvPr id="87" name="Image 86"/>
          <p:cNvPicPr>
            <a:picLocks noChangeAspect="1"/>
          </p:cNvPicPr>
          <p:nvPr/>
        </p:nvPicPr>
        <p:blipFill>
          <a:blip r:embed="rId3"/>
          <a:stretch>
            <a:fillRect/>
          </a:stretch>
        </p:blipFill>
        <p:spPr>
          <a:xfrm>
            <a:off x="637656" y="3375213"/>
            <a:ext cx="419655" cy="405799"/>
          </a:xfrm>
          <a:prstGeom prst="rect">
            <a:avLst/>
          </a:prstGeom>
        </p:spPr>
      </p:pic>
      <p:sp>
        <p:nvSpPr>
          <p:cNvPr id="88" name="Rectangle : coins arrondis 99">
            <a:extLst>
              <a:ext uri="{FF2B5EF4-FFF2-40B4-BE49-F238E27FC236}">
                <a16:creationId xmlns:a16="http://schemas.microsoft.com/office/drawing/2014/main" id="{7D6C673C-CE1B-9C4E-A50D-5444D227D343}"/>
              </a:ext>
            </a:extLst>
          </p:cNvPr>
          <p:cNvSpPr/>
          <p:nvPr/>
        </p:nvSpPr>
        <p:spPr bwMode="auto">
          <a:xfrm>
            <a:off x="65478" y="3873143"/>
            <a:ext cx="1564011" cy="1569751"/>
          </a:xfrm>
          <a:prstGeom prst="roundRect">
            <a:avLst>
              <a:gd name="adj" fmla="val 2541"/>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89" name="Rectangle 88">
            <a:extLst>
              <a:ext uri="{FF2B5EF4-FFF2-40B4-BE49-F238E27FC236}">
                <a16:creationId xmlns:a16="http://schemas.microsoft.com/office/drawing/2014/main" id="{386A4075-35B5-6F48-B239-D983282D1396}"/>
              </a:ext>
            </a:extLst>
          </p:cNvPr>
          <p:cNvSpPr/>
          <p:nvPr/>
        </p:nvSpPr>
        <p:spPr bwMode="auto">
          <a:xfrm>
            <a:off x="226413" y="4165901"/>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Owner A</a:t>
            </a:r>
            <a:endParaRPr kumimoji="0" lang="fr-FR" sz="1200" b="0" i="0" u="none" strike="noStrike" cap="none" normalizeH="0" baseline="0" dirty="0">
              <a:ln>
                <a:noFill/>
              </a:ln>
              <a:effectLst/>
              <a:cs typeface="Times New Roman" panose="02020603050405020304" pitchFamily="18" charset="0"/>
            </a:endParaRPr>
          </a:p>
        </p:txBody>
      </p:sp>
      <p:sp>
        <p:nvSpPr>
          <p:cNvPr id="90" name="Rectangle 89">
            <a:extLst>
              <a:ext uri="{FF2B5EF4-FFF2-40B4-BE49-F238E27FC236}">
                <a16:creationId xmlns:a16="http://schemas.microsoft.com/office/drawing/2014/main" id="{386A4075-35B5-6F48-B239-D983282D1396}"/>
              </a:ext>
            </a:extLst>
          </p:cNvPr>
          <p:cNvSpPr/>
          <p:nvPr/>
        </p:nvSpPr>
        <p:spPr bwMode="auto">
          <a:xfrm>
            <a:off x="226413" y="4479616"/>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smtClean="0">
                <a:cs typeface="Times New Roman" panose="02020603050405020304" pitchFamily="18" charset="0"/>
              </a:rPr>
              <a:t>10</a:t>
            </a:r>
            <a:endParaRPr kumimoji="0" lang="fr-FR" sz="1200" b="0" i="0" u="none" strike="noStrike" cap="none" normalizeH="0" baseline="0" dirty="0">
              <a:ln>
                <a:noFill/>
              </a:ln>
              <a:effectLst/>
              <a:cs typeface="Times New Roman" panose="02020603050405020304" pitchFamily="18" charset="0"/>
            </a:endParaRPr>
          </a:p>
        </p:txBody>
      </p:sp>
      <p:sp>
        <p:nvSpPr>
          <p:cNvPr id="91" name="Rectangle 90">
            <a:extLst>
              <a:ext uri="{FF2B5EF4-FFF2-40B4-BE49-F238E27FC236}">
                <a16:creationId xmlns:a16="http://schemas.microsoft.com/office/drawing/2014/main" id="{386A4075-35B5-6F48-B239-D983282D1396}"/>
              </a:ext>
            </a:extLst>
          </p:cNvPr>
          <p:cNvSpPr/>
          <p:nvPr/>
        </p:nvSpPr>
        <p:spPr bwMode="auto">
          <a:xfrm>
            <a:off x="226413" y="4787248"/>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smtClean="0">
                <a:cs typeface="Times New Roman" panose="02020603050405020304" pitchFamily="18" charset="0"/>
              </a:rPr>
              <a:t>Pi1</a:t>
            </a:r>
            <a:endParaRPr kumimoji="0" lang="fr-FR" sz="1200" b="0" i="0" u="none" strike="noStrike" cap="none" normalizeH="0" baseline="0" dirty="0">
              <a:ln>
                <a:noFill/>
              </a:ln>
              <a:effectLst/>
              <a:cs typeface="Times New Roman" panose="02020603050405020304" pitchFamily="18" charset="0"/>
            </a:endParaRPr>
          </a:p>
        </p:txBody>
      </p:sp>
      <p:sp>
        <p:nvSpPr>
          <p:cNvPr id="92" name="Rectangle 91">
            <a:extLst>
              <a:ext uri="{FF2B5EF4-FFF2-40B4-BE49-F238E27FC236}">
                <a16:creationId xmlns:a16="http://schemas.microsoft.com/office/drawing/2014/main" id="{386A4075-35B5-6F48-B239-D983282D1396}"/>
              </a:ext>
            </a:extLst>
          </p:cNvPr>
          <p:cNvSpPr/>
          <p:nvPr/>
        </p:nvSpPr>
        <p:spPr bwMode="auto">
          <a:xfrm>
            <a:off x="226413" y="5108112"/>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smtClean="0">
                <a:cs typeface="Times New Roman" panose="02020603050405020304" pitchFamily="18" charset="0"/>
              </a:rPr>
              <a:t>1</a:t>
            </a:r>
            <a:endParaRPr kumimoji="0" lang="fr-FR" sz="1200" b="0" i="0" u="none" strike="noStrike" cap="none" normalizeH="0" baseline="0" dirty="0">
              <a:ln>
                <a:noFill/>
              </a:ln>
              <a:effectLst/>
              <a:cs typeface="Times New Roman" panose="02020603050405020304" pitchFamily="18" charset="0"/>
            </a:endParaRPr>
          </a:p>
        </p:txBody>
      </p:sp>
      <p:graphicFrame>
        <p:nvGraphicFramePr>
          <p:cNvPr id="94" name="Tableau 93">
            <a:extLst>
              <a:ext uri="{FF2B5EF4-FFF2-40B4-BE49-F238E27FC236}">
                <a16:creationId xmlns:a16="http://schemas.microsoft.com/office/drawing/2014/main" id="{A71AAE1C-5397-C840-B40B-098F61794FAE}"/>
              </a:ext>
            </a:extLst>
          </p:cNvPr>
          <p:cNvGraphicFramePr>
            <a:graphicFrameLocks noGrp="1"/>
          </p:cNvGraphicFramePr>
          <p:nvPr>
            <p:extLst>
              <p:ext uri="{D42A27DB-BD31-4B8C-83A1-F6EECF244321}">
                <p14:modId xmlns:p14="http://schemas.microsoft.com/office/powerpoint/2010/main" val="1223456365"/>
              </p:ext>
            </p:extLst>
          </p:nvPr>
        </p:nvGraphicFramePr>
        <p:xfrm>
          <a:off x="134396" y="1490826"/>
          <a:ext cx="3348848" cy="243840"/>
        </p:xfrm>
        <a:graphic>
          <a:graphicData uri="http://schemas.openxmlformats.org/drawingml/2006/table">
            <a:tbl>
              <a:tblPr bandRow="1">
                <a:tableStyleId>{8A107856-5554-42FB-B03E-39F5DBC370BA}</a:tableStyleId>
              </a:tblPr>
              <a:tblGrid>
                <a:gridCol w="750743">
                  <a:extLst>
                    <a:ext uri="{9D8B030D-6E8A-4147-A177-3AD203B41FA5}">
                      <a16:colId xmlns:a16="http://schemas.microsoft.com/office/drawing/2014/main" val="1241193054"/>
                    </a:ext>
                  </a:extLst>
                </a:gridCol>
                <a:gridCol w="877824">
                  <a:extLst>
                    <a:ext uri="{9D8B030D-6E8A-4147-A177-3AD203B41FA5}">
                      <a16:colId xmlns:a16="http://schemas.microsoft.com/office/drawing/2014/main" val="1719282151"/>
                    </a:ext>
                  </a:extLst>
                </a:gridCol>
                <a:gridCol w="965607">
                  <a:extLst>
                    <a:ext uri="{9D8B030D-6E8A-4147-A177-3AD203B41FA5}">
                      <a16:colId xmlns:a16="http://schemas.microsoft.com/office/drawing/2014/main" val="131825509"/>
                    </a:ext>
                  </a:extLst>
                </a:gridCol>
                <a:gridCol w="754674">
                  <a:extLst>
                    <a:ext uri="{9D8B030D-6E8A-4147-A177-3AD203B41FA5}">
                      <a16:colId xmlns:a16="http://schemas.microsoft.com/office/drawing/2014/main" val="2929894641"/>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smtClean="0">
                          <a:solidFill>
                            <a:schemeClr val="tx1"/>
                          </a:solidFill>
                          <a:latin typeface="+mn-lt"/>
                          <a:cs typeface="Times New Roman" panose="02020603050405020304" pitchFamily="18" charset="0"/>
                        </a:rPr>
                        <a:t>AppRQST</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mn-cs"/>
                        </a:rPr>
                        <a:t>Requester ID</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Times New Roman" panose="02020603050405020304" pitchFamily="18" charset="0"/>
                        </a:rPr>
                        <a:t>Application ID</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Times New Roman" panose="02020603050405020304" pitchFamily="18" charset="0"/>
                        </a:rPr>
                        <a:t>Index</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bl>
          </a:graphicData>
        </a:graphic>
      </p:graphicFrame>
      <p:sp>
        <p:nvSpPr>
          <p:cNvPr id="95" name="ZoneTexte 94"/>
          <p:cNvSpPr txBox="1"/>
          <p:nvPr/>
        </p:nvSpPr>
        <p:spPr>
          <a:xfrm>
            <a:off x="58262" y="1230178"/>
            <a:ext cx="1364955" cy="253916"/>
          </a:xfrm>
          <a:prstGeom prst="rect">
            <a:avLst/>
          </a:prstGeom>
          <a:noFill/>
        </p:spPr>
        <p:txBody>
          <a:bodyPr wrap="square" rtlCol="0">
            <a:spAutoFit/>
          </a:bodyPr>
          <a:lstStyle/>
          <a:p>
            <a:r>
              <a:rPr lang="en-US" sz="1050" b="1" smtClean="0">
                <a:solidFill>
                  <a:schemeClr val="accent1"/>
                </a:solidFill>
              </a:rPr>
              <a:t>Application Request</a:t>
            </a:r>
            <a:endParaRPr lang="en-US" sz="1050" b="1">
              <a:solidFill>
                <a:schemeClr val="accent1"/>
              </a:solidFill>
            </a:endParaRPr>
          </a:p>
        </p:txBody>
      </p:sp>
      <p:pic>
        <p:nvPicPr>
          <p:cNvPr id="102" name="Image 101"/>
          <p:cNvPicPr>
            <a:picLocks noChangeAspect="1"/>
          </p:cNvPicPr>
          <p:nvPr/>
        </p:nvPicPr>
        <p:blipFill>
          <a:blip r:embed="rId3"/>
          <a:stretch>
            <a:fillRect/>
          </a:stretch>
        </p:blipFill>
        <p:spPr>
          <a:xfrm>
            <a:off x="3483242" y="3378896"/>
            <a:ext cx="419655" cy="405799"/>
          </a:xfrm>
          <a:prstGeom prst="rect">
            <a:avLst/>
          </a:prstGeom>
        </p:spPr>
      </p:pic>
      <p:sp>
        <p:nvSpPr>
          <p:cNvPr id="103" name="Rectangle : coins arrondis 99">
            <a:extLst>
              <a:ext uri="{FF2B5EF4-FFF2-40B4-BE49-F238E27FC236}">
                <a16:creationId xmlns:a16="http://schemas.microsoft.com/office/drawing/2014/main" id="{7D6C673C-CE1B-9C4E-A50D-5444D227D343}"/>
              </a:ext>
            </a:extLst>
          </p:cNvPr>
          <p:cNvSpPr/>
          <p:nvPr/>
        </p:nvSpPr>
        <p:spPr bwMode="auto">
          <a:xfrm>
            <a:off x="2911064" y="3876826"/>
            <a:ext cx="1564011" cy="1569751"/>
          </a:xfrm>
          <a:prstGeom prst="roundRect">
            <a:avLst>
              <a:gd name="adj" fmla="val 2541"/>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104" name="Rectangle 103">
            <a:extLst>
              <a:ext uri="{FF2B5EF4-FFF2-40B4-BE49-F238E27FC236}">
                <a16:creationId xmlns:a16="http://schemas.microsoft.com/office/drawing/2014/main" id="{386A4075-35B5-6F48-B239-D983282D1396}"/>
              </a:ext>
            </a:extLst>
          </p:cNvPr>
          <p:cNvSpPr/>
          <p:nvPr/>
        </p:nvSpPr>
        <p:spPr bwMode="auto">
          <a:xfrm>
            <a:off x="3071999" y="4169584"/>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Owner B</a:t>
            </a:r>
            <a:endParaRPr kumimoji="0" lang="fr-FR" sz="1200" b="0" i="0" u="none" strike="noStrike" cap="none" normalizeH="0" baseline="0" dirty="0">
              <a:ln>
                <a:noFill/>
              </a:ln>
              <a:effectLst/>
              <a:cs typeface="Times New Roman" panose="02020603050405020304" pitchFamily="18" charset="0"/>
            </a:endParaRPr>
          </a:p>
        </p:txBody>
      </p:sp>
      <p:sp>
        <p:nvSpPr>
          <p:cNvPr id="105" name="Rectangle 104">
            <a:extLst>
              <a:ext uri="{FF2B5EF4-FFF2-40B4-BE49-F238E27FC236}">
                <a16:creationId xmlns:a16="http://schemas.microsoft.com/office/drawing/2014/main" id="{386A4075-35B5-6F48-B239-D983282D1396}"/>
              </a:ext>
            </a:extLst>
          </p:cNvPr>
          <p:cNvSpPr/>
          <p:nvPr/>
        </p:nvSpPr>
        <p:spPr bwMode="auto">
          <a:xfrm>
            <a:off x="3071999" y="4483299"/>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smtClean="0">
                <a:cs typeface="Times New Roman" panose="02020603050405020304" pitchFamily="18" charset="0"/>
              </a:rPr>
              <a:t>10</a:t>
            </a:r>
            <a:endParaRPr kumimoji="0" lang="fr-FR" sz="1200" b="0" i="0" u="none" strike="noStrike" cap="none" normalizeH="0" baseline="0" dirty="0">
              <a:ln>
                <a:noFill/>
              </a:ln>
              <a:effectLst/>
              <a:cs typeface="Times New Roman" panose="02020603050405020304" pitchFamily="18" charset="0"/>
            </a:endParaRPr>
          </a:p>
        </p:txBody>
      </p:sp>
      <p:sp>
        <p:nvSpPr>
          <p:cNvPr id="106" name="Rectangle 105">
            <a:extLst>
              <a:ext uri="{FF2B5EF4-FFF2-40B4-BE49-F238E27FC236}">
                <a16:creationId xmlns:a16="http://schemas.microsoft.com/office/drawing/2014/main" id="{386A4075-35B5-6F48-B239-D983282D1396}"/>
              </a:ext>
            </a:extLst>
          </p:cNvPr>
          <p:cNvSpPr/>
          <p:nvPr/>
        </p:nvSpPr>
        <p:spPr bwMode="auto">
          <a:xfrm>
            <a:off x="3071999" y="4790931"/>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smtClean="0">
                <a:cs typeface="Times New Roman" panose="02020603050405020304" pitchFamily="18" charset="0"/>
              </a:rPr>
              <a:t>Pi2</a:t>
            </a:r>
            <a:endParaRPr kumimoji="0" lang="fr-FR" sz="1200" b="0" i="0" u="none" strike="noStrike" cap="none" normalizeH="0" baseline="0" dirty="0">
              <a:ln>
                <a:noFill/>
              </a:ln>
              <a:effectLst/>
              <a:cs typeface="Times New Roman" panose="02020603050405020304" pitchFamily="18" charset="0"/>
            </a:endParaRPr>
          </a:p>
        </p:txBody>
      </p:sp>
      <p:sp>
        <p:nvSpPr>
          <p:cNvPr id="107" name="Rectangle 106">
            <a:extLst>
              <a:ext uri="{FF2B5EF4-FFF2-40B4-BE49-F238E27FC236}">
                <a16:creationId xmlns:a16="http://schemas.microsoft.com/office/drawing/2014/main" id="{386A4075-35B5-6F48-B239-D983282D1396}"/>
              </a:ext>
            </a:extLst>
          </p:cNvPr>
          <p:cNvSpPr/>
          <p:nvPr/>
        </p:nvSpPr>
        <p:spPr bwMode="auto">
          <a:xfrm>
            <a:off x="3071999" y="5111795"/>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smtClean="0">
                <a:cs typeface="Times New Roman" panose="02020603050405020304" pitchFamily="18" charset="0"/>
              </a:rPr>
              <a:t>1</a:t>
            </a:r>
            <a:endParaRPr kumimoji="0" lang="fr-FR" sz="1200" b="0" i="0" u="none" strike="noStrike" cap="none" normalizeH="0" baseline="0" dirty="0">
              <a:ln>
                <a:noFill/>
              </a:ln>
              <a:effectLst/>
              <a:cs typeface="Times New Roman" panose="02020603050405020304" pitchFamily="18" charset="0"/>
            </a:endParaRPr>
          </a:p>
        </p:txBody>
      </p:sp>
      <p:pic>
        <p:nvPicPr>
          <p:cNvPr id="120" name="Image 119"/>
          <p:cNvPicPr>
            <a:picLocks noChangeAspect="1"/>
          </p:cNvPicPr>
          <p:nvPr/>
        </p:nvPicPr>
        <p:blipFill>
          <a:blip r:embed="rId3"/>
          <a:stretch>
            <a:fillRect/>
          </a:stretch>
        </p:blipFill>
        <p:spPr>
          <a:xfrm>
            <a:off x="5737623" y="3375213"/>
            <a:ext cx="419655" cy="405799"/>
          </a:xfrm>
          <a:prstGeom prst="rect">
            <a:avLst/>
          </a:prstGeom>
        </p:spPr>
      </p:pic>
      <p:sp>
        <p:nvSpPr>
          <p:cNvPr id="121" name="Rectangle : coins arrondis 99">
            <a:extLst>
              <a:ext uri="{FF2B5EF4-FFF2-40B4-BE49-F238E27FC236}">
                <a16:creationId xmlns:a16="http://schemas.microsoft.com/office/drawing/2014/main" id="{7D6C673C-CE1B-9C4E-A50D-5444D227D343}"/>
              </a:ext>
            </a:extLst>
          </p:cNvPr>
          <p:cNvSpPr/>
          <p:nvPr/>
        </p:nvSpPr>
        <p:spPr bwMode="auto">
          <a:xfrm>
            <a:off x="5165445" y="3873143"/>
            <a:ext cx="1564011" cy="1569751"/>
          </a:xfrm>
          <a:prstGeom prst="roundRect">
            <a:avLst>
              <a:gd name="adj" fmla="val 2541"/>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122" name="Rectangle 121">
            <a:extLst>
              <a:ext uri="{FF2B5EF4-FFF2-40B4-BE49-F238E27FC236}">
                <a16:creationId xmlns:a16="http://schemas.microsoft.com/office/drawing/2014/main" id="{386A4075-35B5-6F48-B239-D983282D1396}"/>
              </a:ext>
            </a:extLst>
          </p:cNvPr>
          <p:cNvSpPr/>
          <p:nvPr/>
        </p:nvSpPr>
        <p:spPr bwMode="auto">
          <a:xfrm>
            <a:off x="5326380" y="4165901"/>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Owner C</a:t>
            </a:r>
            <a:endParaRPr kumimoji="0" lang="fr-FR" sz="1200" b="0" i="0" u="none" strike="noStrike" cap="none" normalizeH="0" baseline="0" dirty="0">
              <a:ln>
                <a:noFill/>
              </a:ln>
              <a:effectLst/>
              <a:cs typeface="Times New Roman" panose="02020603050405020304" pitchFamily="18" charset="0"/>
            </a:endParaRPr>
          </a:p>
        </p:txBody>
      </p:sp>
      <p:sp>
        <p:nvSpPr>
          <p:cNvPr id="123" name="Rectangle 122">
            <a:extLst>
              <a:ext uri="{FF2B5EF4-FFF2-40B4-BE49-F238E27FC236}">
                <a16:creationId xmlns:a16="http://schemas.microsoft.com/office/drawing/2014/main" id="{386A4075-35B5-6F48-B239-D983282D1396}"/>
              </a:ext>
            </a:extLst>
          </p:cNvPr>
          <p:cNvSpPr/>
          <p:nvPr/>
        </p:nvSpPr>
        <p:spPr bwMode="auto">
          <a:xfrm>
            <a:off x="5326380" y="4479616"/>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smtClean="0">
                <a:cs typeface="Times New Roman" panose="02020603050405020304" pitchFamily="18" charset="0"/>
              </a:rPr>
              <a:t>10</a:t>
            </a:r>
            <a:endParaRPr kumimoji="0" lang="fr-FR" sz="1200" b="0" i="0" u="none" strike="noStrike" cap="none" normalizeH="0" baseline="0" dirty="0">
              <a:ln>
                <a:noFill/>
              </a:ln>
              <a:effectLst/>
              <a:cs typeface="Times New Roman" panose="02020603050405020304" pitchFamily="18" charset="0"/>
            </a:endParaRPr>
          </a:p>
        </p:txBody>
      </p:sp>
      <p:sp>
        <p:nvSpPr>
          <p:cNvPr id="124" name="Rectangle 123">
            <a:extLst>
              <a:ext uri="{FF2B5EF4-FFF2-40B4-BE49-F238E27FC236}">
                <a16:creationId xmlns:a16="http://schemas.microsoft.com/office/drawing/2014/main" id="{386A4075-35B5-6F48-B239-D983282D1396}"/>
              </a:ext>
            </a:extLst>
          </p:cNvPr>
          <p:cNvSpPr/>
          <p:nvPr/>
        </p:nvSpPr>
        <p:spPr bwMode="auto">
          <a:xfrm>
            <a:off x="5326380" y="4787248"/>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smtClean="0">
                <a:cs typeface="Times New Roman" panose="02020603050405020304" pitchFamily="18" charset="0"/>
              </a:rPr>
              <a:t>Pi3</a:t>
            </a:r>
            <a:endParaRPr kumimoji="0" lang="fr-FR" sz="1200" b="0" i="0" u="none" strike="noStrike" cap="none" normalizeH="0" baseline="0" dirty="0">
              <a:ln>
                <a:noFill/>
              </a:ln>
              <a:effectLst/>
              <a:cs typeface="Times New Roman" panose="02020603050405020304" pitchFamily="18" charset="0"/>
            </a:endParaRPr>
          </a:p>
        </p:txBody>
      </p:sp>
      <p:sp>
        <p:nvSpPr>
          <p:cNvPr id="125" name="Rectangle 124">
            <a:extLst>
              <a:ext uri="{FF2B5EF4-FFF2-40B4-BE49-F238E27FC236}">
                <a16:creationId xmlns:a16="http://schemas.microsoft.com/office/drawing/2014/main" id="{386A4075-35B5-6F48-B239-D983282D1396}"/>
              </a:ext>
            </a:extLst>
          </p:cNvPr>
          <p:cNvSpPr/>
          <p:nvPr/>
        </p:nvSpPr>
        <p:spPr bwMode="auto">
          <a:xfrm>
            <a:off x="5326380" y="5108112"/>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smtClean="0">
                <a:cs typeface="Times New Roman" panose="02020603050405020304" pitchFamily="18" charset="0"/>
              </a:rPr>
              <a:t>1</a:t>
            </a:r>
            <a:endParaRPr kumimoji="0" lang="fr-FR" sz="1200" b="0" i="0" u="none" strike="noStrike" cap="none" normalizeH="0" baseline="0" dirty="0">
              <a:ln>
                <a:noFill/>
              </a:ln>
              <a:effectLst/>
              <a:cs typeface="Times New Roman" panose="02020603050405020304" pitchFamily="18" charset="0"/>
            </a:endParaRPr>
          </a:p>
        </p:txBody>
      </p:sp>
      <p:pic>
        <p:nvPicPr>
          <p:cNvPr id="128" name="Image 127"/>
          <p:cNvPicPr>
            <a:picLocks noChangeAspect="1"/>
          </p:cNvPicPr>
          <p:nvPr/>
        </p:nvPicPr>
        <p:blipFill>
          <a:blip r:embed="rId3"/>
          <a:stretch>
            <a:fillRect/>
          </a:stretch>
        </p:blipFill>
        <p:spPr>
          <a:xfrm>
            <a:off x="7910221" y="3378896"/>
            <a:ext cx="419655" cy="405799"/>
          </a:xfrm>
          <a:prstGeom prst="rect">
            <a:avLst/>
          </a:prstGeom>
        </p:spPr>
      </p:pic>
      <p:sp>
        <p:nvSpPr>
          <p:cNvPr id="129" name="Rectangle : coins arrondis 99">
            <a:extLst>
              <a:ext uri="{FF2B5EF4-FFF2-40B4-BE49-F238E27FC236}">
                <a16:creationId xmlns:a16="http://schemas.microsoft.com/office/drawing/2014/main" id="{7D6C673C-CE1B-9C4E-A50D-5444D227D343}"/>
              </a:ext>
            </a:extLst>
          </p:cNvPr>
          <p:cNvSpPr/>
          <p:nvPr/>
        </p:nvSpPr>
        <p:spPr bwMode="auto">
          <a:xfrm>
            <a:off x="7338043" y="3876826"/>
            <a:ext cx="1564011" cy="1569751"/>
          </a:xfrm>
          <a:prstGeom prst="roundRect">
            <a:avLst>
              <a:gd name="adj" fmla="val 2541"/>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130" name="Rectangle 129">
            <a:extLst>
              <a:ext uri="{FF2B5EF4-FFF2-40B4-BE49-F238E27FC236}">
                <a16:creationId xmlns:a16="http://schemas.microsoft.com/office/drawing/2014/main" id="{386A4075-35B5-6F48-B239-D983282D1396}"/>
              </a:ext>
            </a:extLst>
          </p:cNvPr>
          <p:cNvSpPr/>
          <p:nvPr/>
        </p:nvSpPr>
        <p:spPr bwMode="auto">
          <a:xfrm>
            <a:off x="7498978" y="4169584"/>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Owner D</a:t>
            </a:r>
            <a:endParaRPr kumimoji="0" lang="fr-FR" sz="1200" b="0" i="0" u="none" strike="noStrike" cap="none" normalizeH="0" baseline="0" dirty="0">
              <a:ln>
                <a:noFill/>
              </a:ln>
              <a:effectLst/>
              <a:cs typeface="Times New Roman" panose="02020603050405020304" pitchFamily="18" charset="0"/>
            </a:endParaRPr>
          </a:p>
        </p:txBody>
      </p:sp>
      <p:sp>
        <p:nvSpPr>
          <p:cNvPr id="131" name="Rectangle 130">
            <a:extLst>
              <a:ext uri="{FF2B5EF4-FFF2-40B4-BE49-F238E27FC236}">
                <a16:creationId xmlns:a16="http://schemas.microsoft.com/office/drawing/2014/main" id="{386A4075-35B5-6F48-B239-D983282D1396}"/>
              </a:ext>
            </a:extLst>
          </p:cNvPr>
          <p:cNvSpPr/>
          <p:nvPr/>
        </p:nvSpPr>
        <p:spPr bwMode="auto">
          <a:xfrm>
            <a:off x="7498978" y="4483299"/>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fr-FR" sz="1200" i="0" smtClean="0">
                <a:cs typeface="Times New Roman" panose="02020603050405020304" pitchFamily="18" charset="0"/>
              </a:rPr>
              <a:t>10</a:t>
            </a:r>
            <a:endParaRPr kumimoji="0" lang="fr-FR" sz="1200" b="0" i="0" u="none" strike="noStrike" cap="none" normalizeH="0" baseline="0" dirty="0">
              <a:ln>
                <a:noFill/>
              </a:ln>
              <a:effectLst/>
              <a:cs typeface="Times New Roman" panose="02020603050405020304" pitchFamily="18" charset="0"/>
            </a:endParaRPr>
          </a:p>
        </p:txBody>
      </p:sp>
      <p:sp>
        <p:nvSpPr>
          <p:cNvPr id="132" name="Rectangle 131">
            <a:extLst>
              <a:ext uri="{FF2B5EF4-FFF2-40B4-BE49-F238E27FC236}">
                <a16:creationId xmlns:a16="http://schemas.microsoft.com/office/drawing/2014/main" id="{386A4075-35B5-6F48-B239-D983282D1396}"/>
              </a:ext>
            </a:extLst>
          </p:cNvPr>
          <p:cNvSpPr/>
          <p:nvPr/>
        </p:nvSpPr>
        <p:spPr bwMode="auto">
          <a:xfrm>
            <a:off x="7498978" y="4790931"/>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smtClean="0">
                <a:cs typeface="Times New Roman" panose="02020603050405020304" pitchFamily="18" charset="0"/>
              </a:rPr>
              <a:t>Pi4</a:t>
            </a:r>
            <a:endParaRPr kumimoji="0" lang="fr-FR" sz="1200" b="0" i="0" u="none" strike="noStrike" cap="none" normalizeH="0" baseline="0" dirty="0">
              <a:ln>
                <a:noFill/>
              </a:ln>
              <a:effectLst/>
              <a:cs typeface="Times New Roman" panose="02020603050405020304" pitchFamily="18" charset="0"/>
            </a:endParaRPr>
          </a:p>
        </p:txBody>
      </p:sp>
      <p:sp>
        <p:nvSpPr>
          <p:cNvPr id="133" name="Rectangle 132">
            <a:extLst>
              <a:ext uri="{FF2B5EF4-FFF2-40B4-BE49-F238E27FC236}">
                <a16:creationId xmlns:a16="http://schemas.microsoft.com/office/drawing/2014/main" id="{386A4075-35B5-6F48-B239-D983282D1396}"/>
              </a:ext>
            </a:extLst>
          </p:cNvPr>
          <p:cNvSpPr/>
          <p:nvPr/>
        </p:nvSpPr>
        <p:spPr bwMode="auto">
          <a:xfrm>
            <a:off x="7498978" y="5111795"/>
            <a:ext cx="1238003" cy="252000"/>
          </a:xfrm>
          <a:prstGeom prst="rect">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defTabSz="914400" fontAlgn="base">
              <a:spcBef>
                <a:spcPct val="0"/>
              </a:spcBef>
              <a:spcAft>
                <a:spcPct val="0"/>
              </a:spcAft>
            </a:pPr>
            <a:r>
              <a:rPr lang="fr-FR" sz="1200" smtClean="0">
                <a:cs typeface="Times New Roman" panose="02020603050405020304" pitchFamily="18" charset="0"/>
              </a:rPr>
              <a:t>1</a:t>
            </a:r>
            <a:endParaRPr kumimoji="0" lang="fr-FR" sz="1200" b="0" i="0" u="none" strike="noStrike" cap="none" normalizeH="0" baseline="0" dirty="0">
              <a:ln>
                <a:noFill/>
              </a:ln>
              <a:effectLst/>
              <a:cs typeface="Times New Roman" panose="02020603050405020304" pitchFamily="18" charset="0"/>
            </a:endParaRPr>
          </a:p>
        </p:txBody>
      </p:sp>
      <p:sp>
        <p:nvSpPr>
          <p:cNvPr id="47" name="Cylindre 46">
            <a:extLst>
              <a:ext uri="{FF2B5EF4-FFF2-40B4-BE49-F238E27FC236}">
                <a16:creationId xmlns:a16="http://schemas.microsoft.com/office/drawing/2014/main" id="{F80247DD-3B73-2443-B691-D29B642CE513}"/>
              </a:ext>
            </a:extLst>
          </p:cNvPr>
          <p:cNvSpPr/>
          <p:nvPr/>
        </p:nvSpPr>
        <p:spPr bwMode="auto">
          <a:xfrm>
            <a:off x="300839" y="5535024"/>
            <a:ext cx="1016909" cy="1268111"/>
          </a:xfrm>
          <a:prstGeom prst="can">
            <a:avLst/>
          </a:prstGeom>
          <a:noFill/>
          <a:ln w="1270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a:ln>
                <a:noFill/>
              </a:ln>
              <a:solidFill>
                <a:schemeClr val="bg1"/>
              </a:solidFill>
              <a:effectLst/>
              <a:cs typeface="Calibri" panose="020F0502020204030204" pitchFamily="34" charset="0"/>
            </a:endParaRPr>
          </a:p>
        </p:txBody>
      </p:sp>
      <p:sp>
        <p:nvSpPr>
          <p:cNvPr id="48" name="Rectangle : coins arrondis 99">
            <a:extLst>
              <a:ext uri="{FF2B5EF4-FFF2-40B4-BE49-F238E27FC236}">
                <a16:creationId xmlns:a16="http://schemas.microsoft.com/office/drawing/2014/main" id="{7D6C673C-CE1B-9C4E-A50D-5444D227D343}"/>
              </a:ext>
            </a:extLst>
          </p:cNvPr>
          <p:cNvSpPr/>
          <p:nvPr/>
        </p:nvSpPr>
        <p:spPr bwMode="auto">
          <a:xfrm>
            <a:off x="354690" y="5831679"/>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A</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49" name="Rectangle : coins arrondis 99">
            <a:extLst>
              <a:ext uri="{FF2B5EF4-FFF2-40B4-BE49-F238E27FC236}">
                <a16:creationId xmlns:a16="http://schemas.microsoft.com/office/drawing/2014/main" id="{7D6C673C-CE1B-9C4E-A50D-5444D227D343}"/>
              </a:ext>
            </a:extLst>
          </p:cNvPr>
          <p:cNvSpPr/>
          <p:nvPr/>
        </p:nvSpPr>
        <p:spPr bwMode="auto">
          <a:xfrm>
            <a:off x="354690" y="6064318"/>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B</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0" name="Cylindre 49">
            <a:extLst>
              <a:ext uri="{FF2B5EF4-FFF2-40B4-BE49-F238E27FC236}">
                <a16:creationId xmlns:a16="http://schemas.microsoft.com/office/drawing/2014/main" id="{F80247DD-3B73-2443-B691-D29B642CE513}"/>
              </a:ext>
            </a:extLst>
          </p:cNvPr>
          <p:cNvSpPr/>
          <p:nvPr/>
        </p:nvSpPr>
        <p:spPr bwMode="auto">
          <a:xfrm>
            <a:off x="3181954" y="5535025"/>
            <a:ext cx="1016909" cy="1268110"/>
          </a:xfrm>
          <a:prstGeom prst="can">
            <a:avLst/>
          </a:prstGeom>
          <a:noFill/>
          <a:ln w="1270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a:ln>
                <a:noFill/>
              </a:ln>
              <a:solidFill>
                <a:schemeClr val="bg1"/>
              </a:solidFill>
              <a:effectLst/>
              <a:cs typeface="Calibri" panose="020F0502020204030204" pitchFamily="34" charset="0"/>
            </a:endParaRPr>
          </a:p>
        </p:txBody>
      </p:sp>
      <p:sp>
        <p:nvSpPr>
          <p:cNvPr id="51" name="Rectangle : coins arrondis 99">
            <a:extLst>
              <a:ext uri="{FF2B5EF4-FFF2-40B4-BE49-F238E27FC236}">
                <a16:creationId xmlns:a16="http://schemas.microsoft.com/office/drawing/2014/main" id="{7D6C673C-CE1B-9C4E-A50D-5444D227D343}"/>
              </a:ext>
            </a:extLst>
          </p:cNvPr>
          <p:cNvSpPr/>
          <p:nvPr/>
        </p:nvSpPr>
        <p:spPr bwMode="auto">
          <a:xfrm>
            <a:off x="3235805" y="5831679"/>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A</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2" name="Rectangle : coins arrondis 99">
            <a:extLst>
              <a:ext uri="{FF2B5EF4-FFF2-40B4-BE49-F238E27FC236}">
                <a16:creationId xmlns:a16="http://schemas.microsoft.com/office/drawing/2014/main" id="{7D6C673C-CE1B-9C4E-A50D-5444D227D343}"/>
              </a:ext>
            </a:extLst>
          </p:cNvPr>
          <p:cNvSpPr/>
          <p:nvPr/>
        </p:nvSpPr>
        <p:spPr bwMode="auto">
          <a:xfrm>
            <a:off x="3235805" y="6064318"/>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B</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3" name="Rectangle : coins arrondis 99">
            <a:extLst>
              <a:ext uri="{FF2B5EF4-FFF2-40B4-BE49-F238E27FC236}">
                <a16:creationId xmlns:a16="http://schemas.microsoft.com/office/drawing/2014/main" id="{7D6C673C-CE1B-9C4E-A50D-5444D227D343}"/>
              </a:ext>
            </a:extLst>
          </p:cNvPr>
          <p:cNvSpPr/>
          <p:nvPr/>
        </p:nvSpPr>
        <p:spPr bwMode="auto">
          <a:xfrm>
            <a:off x="3235805" y="6293221"/>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C</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4" name="Rectangle : coins arrondis 99">
            <a:extLst>
              <a:ext uri="{FF2B5EF4-FFF2-40B4-BE49-F238E27FC236}">
                <a16:creationId xmlns:a16="http://schemas.microsoft.com/office/drawing/2014/main" id="{7D6C673C-CE1B-9C4E-A50D-5444D227D343}"/>
              </a:ext>
            </a:extLst>
          </p:cNvPr>
          <p:cNvSpPr/>
          <p:nvPr/>
        </p:nvSpPr>
        <p:spPr bwMode="auto">
          <a:xfrm>
            <a:off x="3235805" y="6518545"/>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D</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5" name="Rectangle : coins arrondis 99">
            <a:extLst>
              <a:ext uri="{FF2B5EF4-FFF2-40B4-BE49-F238E27FC236}">
                <a16:creationId xmlns:a16="http://schemas.microsoft.com/office/drawing/2014/main" id="{7D6C673C-CE1B-9C4E-A50D-5444D227D343}"/>
              </a:ext>
            </a:extLst>
          </p:cNvPr>
          <p:cNvSpPr/>
          <p:nvPr/>
        </p:nvSpPr>
        <p:spPr bwMode="auto">
          <a:xfrm>
            <a:off x="354690" y="6293221"/>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C</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56" name="Rectangle : coins arrondis 99">
            <a:extLst>
              <a:ext uri="{FF2B5EF4-FFF2-40B4-BE49-F238E27FC236}">
                <a16:creationId xmlns:a16="http://schemas.microsoft.com/office/drawing/2014/main" id="{7D6C673C-CE1B-9C4E-A50D-5444D227D343}"/>
              </a:ext>
            </a:extLst>
          </p:cNvPr>
          <p:cNvSpPr/>
          <p:nvPr/>
        </p:nvSpPr>
        <p:spPr bwMode="auto">
          <a:xfrm>
            <a:off x="354690" y="6518545"/>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D</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2" name="Cylindre 61">
            <a:extLst>
              <a:ext uri="{FF2B5EF4-FFF2-40B4-BE49-F238E27FC236}">
                <a16:creationId xmlns:a16="http://schemas.microsoft.com/office/drawing/2014/main" id="{F80247DD-3B73-2443-B691-D29B642CE513}"/>
              </a:ext>
            </a:extLst>
          </p:cNvPr>
          <p:cNvSpPr/>
          <p:nvPr/>
        </p:nvSpPr>
        <p:spPr bwMode="auto">
          <a:xfrm>
            <a:off x="5446311" y="5535024"/>
            <a:ext cx="1016909" cy="1268110"/>
          </a:xfrm>
          <a:prstGeom prst="can">
            <a:avLst/>
          </a:prstGeom>
          <a:noFill/>
          <a:ln w="1270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a:ln>
                <a:noFill/>
              </a:ln>
              <a:solidFill>
                <a:schemeClr val="bg1"/>
              </a:solidFill>
              <a:effectLst/>
              <a:cs typeface="Calibri" panose="020F0502020204030204" pitchFamily="34" charset="0"/>
            </a:endParaRPr>
          </a:p>
        </p:txBody>
      </p:sp>
      <p:sp>
        <p:nvSpPr>
          <p:cNvPr id="63" name="Rectangle : coins arrondis 99">
            <a:extLst>
              <a:ext uri="{FF2B5EF4-FFF2-40B4-BE49-F238E27FC236}">
                <a16:creationId xmlns:a16="http://schemas.microsoft.com/office/drawing/2014/main" id="{7D6C673C-CE1B-9C4E-A50D-5444D227D343}"/>
              </a:ext>
            </a:extLst>
          </p:cNvPr>
          <p:cNvSpPr/>
          <p:nvPr/>
        </p:nvSpPr>
        <p:spPr bwMode="auto">
          <a:xfrm>
            <a:off x="5500162" y="5831678"/>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A</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4" name="Rectangle : coins arrondis 99">
            <a:extLst>
              <a:ext uri="{FF2B5EF4-FFF2-40B4-BE49-F238E27FC236}">
                <a16:creationId xmlns:a16="http://schemas.microsoft.com/office/drawing/2014/main" id="{7D6C673C-CE1B-9C4E-A50D-5444D227D343}"/>
              </a:ext>
            </a:extLst>
          </p:cNvPr>
          <p:cNvSpPr/>
          <p:nvPr/>
        </p:nvSpPr>
        <p:spPr bwMode="auto">
          <a:xfrm>
            <a:off x="5500162" y="6064317"/>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B</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5" name="Rectangle : coins arrondis 99">
            <a:extLst>
              <a:ext uri="{FF2B5EF4-FFF2-40B4-BE49-F238E27FC236}">
                <a16:creationId xmlns:a16="http://schemas.microsoft.com/office/drawing/2014/main" id="{7D6C673C-CE1B-9C4E-A50D-5444D227D343}"/>
              </a:ext>
            </a:extLst>
          </p:cNvPr>
          <p:cNvSpPr/>
          <p:nvPr/>
        </p:nvSpPr>
        <p:spPr bwMode="auto">
          <a:xfrm>
            <a:off x="5500162" y="6293220"/>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C</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6" name="Rectangle : coins arrondis 99">
            <a:extLst>
              <a:ext uri="{FF2B5EF4-FFF2-40B4-BE49-F238E27FC236}">
                <a16:creationId xmlns:a16="http://schemas.microsoft.com/office/drawing/2014/main" id="{7D6C673C-CE1B-9C4E-A50D-5444D227D343}"/>
              </a:ext>
            </a:extLst>
          </p:cNvPr>
          <p:cNvSpPr/>
          <p:nvPr/>
        </p:nvSpPr>
        <p:spPr bwMode="auto">
          <a:xfrm>
            <a:off x="5500162" y="6518544"/>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D</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7" name="Cylindre 66">
            <a:extLst>
              <a:ext uri="{FF2B5EF4-FFF2-40B4-BE49-F238E27FC236}">
                <a16:creationId xmlns:a16="http://schemas.microsoft.com/office/drawing/2014/main" id="{F80247DD-3B73-2443-B691-D29B642CE513}"/>
              </a:ext>
            </a:extLst>
          </p:cNvPr>
          <p:cNvSpPr/>
          <p:nvPr/>
        </p:nvSpPr>
        <p:spPr bwMode="auto">
          <a:xfrm>
            <a:off x="7609417" y="5535024"/>
            <a:ext cx="1016909" cy="1268110"/>
          </a:xfrm>
          <a:prstGeom prst="can">
            <a:avLst/>
          </a:prstGeom>
          <a:noFill/>
          <a:ln w="1270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100" b="0" i="0" u="none" strike="noStrike" cap="none" normalizeH="0" baseline="0">
              <a:ln>
                <a:noFill/>
              </a:ln>
              <a:solidFill>
                <a:schemeClr val="bg1"/>
              </a:solidFill>
              <a:effectLst/>
              <a:cs typeface="Calibri" panose="020F0502020204030204" pitchFamily="34" charset="0"/>
            </a:endParaRPr>
          </a:p>
        </p:txBody>
      </p:sp>
      <p:sp>
        <p:nvSpPr>
          <p:cNvPr id="68" name="Rectangle : coins arrondis 99">
            <a:extLst>
              <a:ext uri="{FF2B5EF4-FFF2-40B4-BE49-F238E27FC236}">
                <a16:creationId xmlns:a16="http://schemas.microsoft.com/office/drawing/2014/main" id="{7D6C673C-CE1B-9C4E-A50D-5444D227D343}"/>
              </a:ext>
            </a:extLst>
          </p:cNvPr>
          <p:cNvSpPr/>
          <p:nvPr/>
        </p:nvSpPr>
        <p:spPr bwMode="auto">
          <a:xfrm>
            <a:off x="7663268" y="5831678"/>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A</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69" name="Rectangle : coins arrondis 99">
            <a:extLst>
              <a:ext uri="{FF2B5EF4-FFF2-40B4-BE49-F238E27FC236}">
                <a16:creationId xmlns:a16="http://schemas.microsoft.com/office/drawing/2014/main" id="{7D6C673C-CE1B-9C4E-A50D-5444D227D343}"/>
              </a:ext>
            </a:extLst>
          </p:cNvPr>
          <p:cNvSpPr/>
          <p:nvPr/>
        </p:nvSpPr>
        <p:spPr bwMode="auto">
          <a:xfrm>
            <a:off x="7663268" y="6064317"/>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B</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70" name="Rectangle : coins arrondis 99">
            <a:extLst>
              <a:ext uri="{FF2B5EF4-FFF2-40B4-BE49-F238E27FC236}">
                <a16:creationId xmlns:a16="http://schemas.microsoft.com/office/drawing/2014/main" id="{7D6C673C-CE1B-9C4E-A50D-5444D227D343}"/>
              </a:ext>
            </a:extLst>
          </p:cNvPr>
          <p:cNvSpPr/>
          <p:nvPr/>
        </p:nvSpPr>
        <p:spPr bwMode="auto">
          <a:xfrm>
            <a:off x="7663268" y="6293220"/>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C</a:t>
            </a:r>
            <a:endParaRPr kumimoji="0" lang="fr-FR" sz="1200" b="0" i="0" u="none" strike="noStrike" cap="none" normalizeH="0" baseline="0">
              <a:ln>
                <a:noFill/>
              </a:ln>
              <a:solidFill>
                <a:schemeClr val="tx1"/>
              </a:solidFill>
              <a:effectLst/>
              <a:cs typeface="Times New Roman" panose="02020603050405020304" pitchFamily="18" charset="0"/>
            </a:endParaRPr>
          </a:p>
        </p:txBody>
      </p:sp>
      <p:sp>
        <p:nvSpPr>
          <p:cNvPr id="71" name="Rectangle : coins arrondis 99">
            <a:extLst>
              <a:ext uri="{FF2B5EF4-FFF2-40B4-BE49-F238E27FC236}">
                <a16:creationId xmlns:a16="http://schemas.microsoft.com/office/drawing/2014/main" id="{7D6C673C-CE1B-9C4E-A50D-5444D227D343}"/>
              </a:ext>
            </a:extLst>
          </p:cNvPr>
          <p:cNvSpPr/>
          <p:nvPr/>
        </p:nvSpPr>
        <p:spPr bwMode="auto">
          <a:xfrm>
            <a:off x="7663268" y="6518544"/>
            <a:ext cx="909206" cy="194752"/>
          </a:xfrm>
          <a:prstGeom prst="roundRect">
            <a:avLst>
              <a:gd name="adj" fmla="val 24695"/>
            </a:avLst>
          </a:prstGeom>
          <a:noFill/>
          <a:ln w="9525" cap="flat" cmpd="sng" algn="ctr">
            <a:solidFill>
              <a:schemeClr val="tx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fr-FR" sz="1200" smtClean="0">
                <a:cs typeface="Times New Roman" panose="02020603050405020304" pitchFamily="18" charset="0"/>
              </a:rPr>
              <a:t>Account D</a:t>
            </a:r>
            <a:endParaRPr kumimoji="0" lang="fr-FR" sz="1200" b="0" i="0" u="none" strike="noStrike" cap="none" normalizeH="0" baseline="0">
              <a:ln>
                <a:noFill/>
              </a:ln>
              <a:solidFill>
                <a:schemeClr val="tx1"/>
              </a:solidFill>
              <a:effectLst/>
              <a:cs typeface="Times New Roman" panose="02020603050405020304" pitchFamily="18" charset="0"/>
            </a:endParaRPr>
          </a:p>
        </p:txBody>
      </p:sp>
      <p:pic>
        <p:nvPicPr>
          <p:cNvPr id="73" name="Image 72">
            <a:extLst>
              <a:ext uri="{FF2B5EF4-FFF2-40B4-BE49-F238E27FC236}">
                <a16:creationId xmlns:a16="http://schemas.microsoft.com/office/drawing/2014/main" id="{0AB0157D-A7E0-EF4D-9E31-FEE4BBCA13C8}"/>
              </a:ext>
            </a:extLst>
          </p:cNvPr>
          <p:cNvPicPr>
            <a:picLocks noChangeAspect="1"/>
          </p:cNvPicPr>
          <p:nvPr/>
        </p:nvPicPr>
        <p:blipFill>
          <a:blip r:embed="rId4"/>
          <a:stretch>
            <a:fillRect/>
          </a:stretch>
        </p:blipFill>
        <p:spPr>
          <a:xfrm>
            <a:off x="481642" y="2630932"/>
            <a:ext cx="731684" cy="478034"/>
          </a:xfrm>
          <a:prstGeom prst="rect">
            <a:avLst/>
          </a:prstGeom>
        </p:spPr>
      </p:pic>
      <p:sp>
        <p:nvSpPr>
          <p:cNvPr id="74" name="ZoneTexte 73"/>
          <p:cNvSpPr txBox="1"/>
          <p:nvPr/>
        </p:nvSpPr>
        <p:spPr>
          <a:xfrm>
            <a:off x="271751" y="3100080"/>
            <a:ext cx="1151466" cy="261610"/>
          </a:xfrm>
          <a:prstGeom prst="rect">
            <a:avLst/>
          </a:prstGeom>
          <a:noFill/>
        </p:spPr>
        <p:txBody>
          <a:bodyPr wrap="square" rtlCol="0">
            <a:spAutoFit/>
          </a:bodyPr>
          <a:lstStyle/>
          <a:p>
            <a:pPr algn="ctr"/>
            <a:r>
              <a:rPr lang="en-GB" sz="1050" smtClean="0"/>
              <a:t>Node ID: Pi1</a:t>
            </a:r>
            <a:endParaRPr lang="en-GB" sz="1050"/>
          </a:p>
        </p:txBody>
      </p:sp>
      <p:pic>
        <p:nvPicPr>
          <p:cNvPr id="108" name="Image 107">
            <a:extLst>
              <a:ext uri="{FF2B5EF4-FFF2-40B4-BE49-F238E27FC236}">
                <a16:creationId xmlns:a16="http://schemas.microsoft.com/office/drawing/2014/main" id="{0AB0157D-A7E0-EF4D-9E31-FEE4BBCA13C8}"/>
              </a:ext>
            </a:extLst>
          </p:cNvPr>
          <p:cNvPicPr>
            <a:picLocks noChangeAspect="1"/>
          </p:cNvPicPr>
          <p:nvPr/>
        </p:nvPicPr>
        <p:blipFill>
          <a:blip r:embed="rId4"/>
          <a:stretch>
            <a:fillRect/>
          </a:stretch>
        </p:blipFill>
        <p:spPr>
          <a:xfrm>
            <a:off x="3344254" y="2630932"/>
            <a:ext cx="731684" cy="478034"/>
          </a:xfrm>
          <a:prstGeom prst="rect">
            <a:avLst/>
          </a:prstGeom>
        </p:spPr>
      </p:pic>
      <p:sp>
        <p:nvSpPr>
          <p:cNvPr id="109" name="ZoneTexte 108"/>
          <p:cNvSpPr txBox="1"/>
          <p:nvPr/>
        </p:nvSpPr>
        <p:spPr>
          <a:xfrm>
            <a:off x="3134363" y="3100080"/>
            <a:ext cx="1151466" cy="261610"/>
          </a:xfrm>
          <a:prstGeom prst="rect">
            <a:avLst/>
          </a:prstGeom>
          <a:noFill/>
        </p:spPr>
        <p:txBody>
          <a:bodyPr wrap="square" rtlCol="0">
            <a:spAutoFit/>
          </a:bodyPr>
          <a:lstStyle/>
          <a:p>
            <a:pPr algn="ctr"/>
            <a:r>
              <a:rPr lang="en-GB" sz="1050" smtClean="0"/>
              <a:t>Node ID: </a:t>
            </a:r>
            <a:r>
              <a:rPr lang="en-GB" sz="1050" smtClean="0"/>
              <a:t>Pi2 </a:t>
            </a:r>
            <a:endParaRPr lang="en-GB" sz="1050"/>
          </a:p>
        </p:txBody>
      </p:sp>
      <p:pic>
        <p:nvPicPr>
          <p:cNvPr id="110" name="Image 109">
            <a:extLst>
              <a:ext uri="{FF2B5EF4-FFF2-40B4-BE49-F238E27FC236}">
                <a16:creationId xmlns:a16="http://schemas.microsoft.com/office/drawing/2014/main" id="{0AB0157D-A7E0-EF4D-9E31-FEE4BBCA13C8}"/>
              </a:ext>
            </a:extLst>
          </p:cNvPr>
          <p:cNvPicPr>
            <a:picLocks noChangeAspect="1"/>
          </p:cNvPicPr>
          <p:nvPr/>
        </p:nvPicPr>
        <p:blipFill>
          <a:blip r:embed="rId4"/>
          <a:stretch>
            <a:fillRect/>
          </a:stretch>
        </p:blipFill>
        <p:spPr>
          <a:xfrm>
            <a:off x="5575763" y="2632964"/>
            <a:ext cx="731684" cy="478034"/>
          </a:xfrm>
          <a:prstGeom prst="rect">
            <a:avLst/>
          </a:prstGeom>
        </p:spPr>
      </p:pic>
      <p:sp>
        <p:nvSpPr>
          <p:cNvPr id="111" name="ZoneTexte 110"/>
          <p:cNvSpPr txBox="1"/>
          <p:nvPr/>
        </p:nvSpPr>
        <p:spPr>
          <a:xfrm>
            <a:off x="5365872" y="3102112"/>
            <a:ext cx="1151466" cy="261610"/>
          </a:xfrm>
          <a:prstGeom prst="rect">
            <a:avLst/>
          </a:prstGeom>
          <a:noFill/>
        </p:spPr>
        <p:txBody>
          <a:bodyPr wrap="square" rtlCol="0">
            <a:spAutoFit/>
          </a:bodyPr>
          <a:lstStyle/>
          <a:p>
            <a:pPr algn="ctr"/>
            <a:r>
              <a:rPr lang="en-GB" sz="1050" smtClean="0"/>
              <a:t>Node ID: </a:t>
            </a:r>
            <a:r>
              <a:rPr lang="en-GB" sz="1050" smtClean="0"/>
              <a:t>Pi3</a:t>
            </a:r>
            <a:endParaRPr lang="en-GB" sz="1050"/>
          </a:p>
        </p:txBody>
      </p:sp>
      <p:pic>
        <p:nvPicPr>
          <p:cNvPr id="112" name="Image 111">
            <a:extLst>
              <a:ext uri="{FF2B5EF4-FFF2-40B4-BE49-F238E27FC236}">
                <a16:creationId xmlns:a16="http://schemas.microsoft.com/office/drawing/2014/main" id="{0AB0157D-A7E0-EF4D-9E31-FEE4BBCA13C8}"/>
              </a:ext>
            </a:extLst>
          </p:cNvPr>
          <p:cNvPicPr>
            <a:picLocks noChangeAspect="1"/>
          </p:cNvPicPr>
          <p:nvPr/>
        </p:nvPicPr>
        <p:blipFill>
          <a:blip r:embed="rId4"/>
          <a:stretch>
            <a:fillRect/>
          </a:stretch>
        </p:blipFill>
        <p:spPr>
          <a:xfrm>
            <a:off x="7752266" y="2632964"/>
            <a:ext cx="731684" cy="478034"/>
          </a:xfrm>
          <a:prstGeom prst="rect">
            <a:avLst/>
          </a:prstGeom>
        </p:spPr>
      </p:pic>
      <p:sp>
        <p:nvSpPr>
          <p:cNvPr id="113" name="ZoneTexte 112"/>
          <p:cNvSpPr txBox="1"/>
          <p:nvPr/>
        </p:nvSpPr>
        <p:spPr>
          <a:xfrm>
            <a:off x="7542375" y="3102112"/>
            <a:ext cx="1151466" cy="261610"/>
          </a:xfrm>
          <a:prstGeom prst="rect">
            <a:avLst/>
          </a:prstGeom>
          <a:noFill/>
        </p:spPr>
        <p:txBody>
          <a:bodyPr wrap="square" rtlCol="0">
            <a:spAutoFit/>
          </a:bodyPr>
          <a:lstStyle/>
          <a:p>
            <a:pPr algn="ctr"/>
            <a:r>
              <a:rPr lang="en-GB" sz="1050" smtClean="0"/>
              <a:t>Node ID: </a:t>
            </a:r>
            <a:r>
              <a:rPr lang="en-GB" sz="1050" smtClean="0"/>
              <a:t>Pi4</a:t>
            </a:r>
            <a:endParaRPr lang="en-GB" sz="1050"/>
          </a:p>
        </p:txBody>
      </p:sp>
      <p:graphicFrame>
        <p:nvGraphicFramePr>
          <p:cNvPr id="115" name="Tableau 114">
            <a:extLst>
              <a:ext uri="{FF2B5EF4-FFF2-40B4-BE49-F238E27FC236}">
                <a16:creationId xmlns:a16="http://schemas.microsoft.com/office/drawing/2014/main" id="{A71AAE1C-5397-C840-B40B-098F61794FAE}"/>
              </a:ext>
            </a:extLst>
          </p:cNvPr>
          <p:cNvGraphicFramePr>
            <a:graphicFrameLocks noGrp="1"/>
          </p:cNvGraphicFramePr>
          <p:nvPr>
            <p:extLst>
              <p:ext uri="{D42A27DB-BD31-4B8C-83A1-F6EECF244321}">
                <p14:modId xmlns:p14="http://schemas.microsoft.com/office/powerpoint/2010/main" val="1088145297"/>
              </p:ext>
            </p:extLst>
          </p:nvPr>
        </p:nvGraphicFramePr>
        <p:xfrm>
          <a:off x="58262" y="2314562"/>
          <a:ext cx="2700909" cy="243840"/>
        </p:xfrm>
        <a:graphic>
          <a:graphicData uri="http://schemas.openxmlformats.org/drawingml/2006/table">
            <a:tbl>
              <a:tblPr bandRow="1">
                <a:tableStyleId>{8A107856-5554-42FB-B03E-39F5DBC370BA}</a:tableStyleId>
              </a:tblPr>
              <a:tblGrid>
                <a:gridCol w="804689">
                  <a:extLst>
                    <a:ext uri="{9D8B030D-6E8A-4147-A177-3AD203B41FA5}">
                      <a16:colId xmlns:a16="http://schemas.microsoft.com/office/drawing/2014/main" val="1241193054"/>
                    </a:ext>
                  </a:extLst>
                </a:gridCol>
                <a:gridCol w="747711">
                  <a:extLst>
                    <a:ext uri="{9D8B030D-6E8A-4147-A177-3AD203B41FA5}">
                      <a16:colId xmlns:a16="http://schemas.microsoft.com/office/drawing/2014/main" val="1719282151"/>
                    </a:ext>
                  </a:extLst>
                </a:gridCol>
                <a:gridCol w="571501">
                  <a:extLst>
                    <a:ext uri="{9D8B030D-6E8A-4147-A177-3AD203B41FA5}">
                      <a16:colId xmlns:a16="http://schemas.microsoft.com/office/drawing/2014/main" val="131825509"/>
                    </a:ext>
                  </a:extLst>
                </a:gridCol>
                <a:gridCol w="577008">
                  <a:extLst>
                    <a:ext uri="{9D8B030D-6E8A-4147-A177-3AD203B41FA5}">
                      <a16:colId xmlns:a16="http://schemas.microsoft.com/office/drawing/2014/main" val="1180417615"/>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smtClean="0">
                          <a:solidFill>
                            <a:schemeClr val="tx1"/>
                          </a:solidFill>
                          <a:latin typeface="+mn-lt"/>
                          <a:cs typeface="Times New Roman" panose="02020603050405020304" pitchFamily="18" charset="0"/>
                        </a:rPr>
                        <a:t>AppRQST</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mn-cs"/>
                        </a:rPr>
                        <a:t>Owner</a:t>
                      </a:r>
                      <a:r>
                        <a:rPr lang="fr-FR" sz="1000" baseline="0" smtClean="0">
                          <a:solidFill>
                            <a:schemeClr val="tx1"/>
                          </a:solidFill>
                          <a:latin typeface="+mn-lt"/>
                          <a:cs typeface="+mn-cs"/>
                        </a:rPr>
                        <a:t> </a:t>
                      </a:r>
                      <a:r>
                        <a:rPr lang="fr-FR" sz="1000" baseline="0" smtClean="0">
                          <a:solidFill>
                            <a:schemeClr val="tx1"/>
                          </a:solidFill>
                          <a:latin typeface="+mn-lt"/>
                          <a:cs typeface="+mn-cs"/>
                        </a:rPr>
                        <a:t>A</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Times New Roman" panose="02020603050405020304" pitchFamily="18" charset="0"/>
                        </a:rPr>
                        <a:t>App 1</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Times New Roman" panose="02020603050405020304" pitchFamily="18" charset="0"/>
                        </a:rPr>
                        <a:t>2</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bl>
          </a:graphicData>
        </a:graphic>
      </p:graphicFrame>
      <p:graphicFrame>
        <p:nvGraphicFramePr>
          <p:cNvPr id="139" name="Tableau 138">
            <a:extLst>
              <a:ext uri="{FF2B5EF4-FFF2-40B4-BE49-F238E27FC236}">
                <a16:creationId xmlns:a16="http://schemas.microsoft.com/office/drawing/2014/main" id="{A71AAE1C-5397-C840-B40B-098F61794FAE}"/>
              </a:ext>
            </a:extLst>
          </p:cNvPr>
          <p:cNvGraphicFramePr>
            <a:graphicFrameLocks noGrp="1"/>
          </p:cNvGraphicFramePr>
          <p:nvPr>
            <p:extLst>
              <p:ext uri="{D42A27DB-BD31-4B8C-83A1-F6EECF244321}">
                <p14:modId xmlns:p14="http://schemas.microsoft.com/office/powerpoint/2010/main" val="496081491"/>
              </p:ext>
            </p:extLst>
          </p:nvPr>
        </p:nvGraphicFramePr>
        <p:xfrm>
          <a:off x="3010074" y="1664314"/>
          <a:ext cx="2700910" cy="243840"/>
        </p:xfrm>
        <a:graphic>
          <a:graphicData uri="http://schemas.openxmlformats.org/drawingml/2006/table">
            <a:tbl>
              <a:tblPr bandRow="1">
                <a:tableStyleId>{8A107856-5554-42FB-B03E-39F5DBC370BA}</a:tableStyleId>
              </a:tblPr>
              <a:tblGrid>
                <a:gridCol w="805061">
                  <a:extLst>
                    <a:ext uri="{9D8B030D-6E8A-4147-A177-3AD203B41FA5}">
                      <a16:colId xmlns:a16="http://schemas.microsoft.com/office/drawing/2014/main" val="1241193054"/>
                    </a:ext>
                  </a:extLst>
                </a:gridCol>
                <a:gridCol w="746397">
                  <a:extLst>
                    <a:ext uri="{9D8B030D-6E8A-4147-A177-3AD203B41FA5}">
                      <a16:colId xmlns:a16="http://schemas.microsoft.com/office/drawing/2014/main" val="1719282151"/>
                    </a:ext>
                  </a:extLst>
                </a:gridCol>
                <a:gridCol w="574726">
                  <a:extLst>
                    <a:ext uri="{9D8B030D-6E8A-4147-A177-3AD203B41FA5}">
                      <a16:colId xmlns:a16="http://schemas.microsoft.com/office/drawing/2014/main" val="131825509"/>
                    </a:ext>
                  </a:extLst>
                </a:gridCol>
                <a:gridCol w="574726">
                  <a:extLst>
                    <a:ext uri="{9D8B030D-6E8A-4147-A177-3AD203B41FA5}">
                      <a16:colId xmlns:a16="http://schemas.microsoft.com/office/drawing/2014/main" val="1648847874"/>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smtClean="0">
                          <a:solidFill>
                            <a:schemeClr val="tx1"/>
                          </a:solidFill>
                          <a:latin typeface="+mn-lt"/>
                          <a:cs typeface="Times New Roman" panose="02020603050405020304" pitchFamily="18" charset="0"/>
                        </a:rPr>
                        <a:t>AppRQST</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mn-cs"/>
                        </a:rPr>
                        <a:t>Owner</a:t>
                      </a:r>
                      <a:r>
                        <a:rPr lang="fr-FR" sz="1000" baseline="0" smtClean="0">
                          <a:solidFill>
                            <a:schemeClr val="tx1"/>
                          </a:solidFill>
                          <a:latin typeface="+mn-lt"/>
                          <a:cs typeface="+mn-cs"/>
                        </a:rPr>
                        <a:t> </a:t>
                      </a:r>
                      <a:r>
                        <a:rPr lang="fr-FR" sz="1000" baseline="0" smtClean="0">
                          <a:solidFill>
                            <a:schemeClr val="tx1"/>
                          </a:solidFill>
                          <a:latin typeface="+mn-lt"/>
                          <a:cs typeface="+mn-cs"/>
                        </a:rPr>
                        <a:t>A</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Times New Roman" panose="02020603050405020304" pitchFamily="18" charset="0"/>
                        </a:rPr>
                        <a:t>App 1</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Times New Roman" panose="02020603050405020304" pitchFamily="18" charset="0"/>
                        </a:rPr>
                        <a:t>2</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bl>
          </a:graphicData>
        </a:graphic>
      </p:graphicFrame>
      <p:graphicFrame>
        <p:nvGraphicFramePr>
          <p:cNvPr id="119" name="Tableau 118">
            <a:extLst>
              <a:ext uri="{FF2B5EF4-FFF2-40B4-BE49-F238E27FC236}">
                <a16:creationId xmlns:a16="http://schemas.microsoft.com/office/drawing/2014/main" id="{A71AAE1C-5397-C840-B40B-098F61794FAE}"/>
              </a:ext>
            </a:extLst>
          </p:cNvPr>
          <p:cNvGraphicFramePr>
            <a:graphicFrameLocks noGrp="1"/>
          </p:cNvGraphicFramePr>
          <p:nvPr>
            <p:extLst>
              <p:ext uri="{D42A27DB-BD31-4B8C-83A1-F6EECF244321}">
                <p14:modId xmlns:p14="http://schemas.microsoft.com/office/powerpoint/2010/main" val="1942779070"/>
              </p:ext>
            </p:extLst>
          </p:nvPr>
        </p:nvGraphicFramePr>
        <p:xfrm>
          <a:off x="3010074" y="1661965"/>
          <a:ext cx="2700909" cy="243840"/>
        </p:xfrm>
        <a:graphic>
          <a:graphicData uri="http://schemas.openxmlformats.org/drawingml/2006/table">
            <a:tbl>
              <a:tblPr bandRow="1">
                <a:tableStyleId>{8A107856-5554-42FB-B03E-39F5DBC370BA}</a:tableStyleId>
              </a:tblPr>
              <a:tblGrid>
                <a:gridCol w="805062">
                  <a:extLst>
                    <a:ext uri="{9D8B030D-6E8A-4147-A177-3AD203B41FA5}">
                      <a16:colId xmlns:a16="http://schemas.microsoft.com/office/drawing/2014/main" val="1241193054"/>
                    </a:ext>
                  </a:extLst>
                </a:gridCol>
                <a:gridCol w="746399">
                  <a:extLst>
                    <a:ext uri="{9D8B030D-6E8A-4147-A177-3AD203B41FA5}">
                      <a16:colId xmlns:a16="http://schemas.microsoft.com/office/drawing/2014/main" val="1719282151"/>
                    </a:ext>
                  </a:extLst>
                </a:gridCol>
                <a:gridCol w="574724">
                  <a:extLst>
                    <a:ext uri="{9D8B030D-6E8A-4147-A177-3AD203B41FA5}">
                      <a16:colId xmlns:a16="http://schemas.microsoft.com/office/drawing/2014/main" val="131825509"/>
                    </a:ext>
                  </a:extLst>
                </a:gridCol>
                <a:gridCol w="574724">
                  <a:extLst>
                    <a:ext uri="{9D8B030D-6E8A-4147-A177-3AD203B41FA5}">
                      <a16:colId xmlns:a16="http://schemas.microsoft.com/office/drawing/2014/main" val="3024550614"/>
                    </a:ext>
                  </a:extLst>
                </a:gridCol>
              </a:tblGrid>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1" smtClean="0">
                          <a:solidFill>
                            <a:schemeClr val="tx1"/>
                          </a:solidFill>
                          <a:latin typeface="+mn-lt"/>
                          <a:cs typeface="Times New Roman" panose="02020603050405020304" pitchFamily="18" charset="0"/>
                        </a:rPr>
                        <a:t>AppRQST</a:t>
                      </a:r>
                      <a:endParaRPr lang="fr-FR" sz="1000" i="1"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mn-cs"/>
                        </a:rPr>
                        <a:t>Owner</a:t>
                      </a:r>
                      <a:r>
                        <a:rPr lang="fr-FR" sz="1000" baseline="0" smtClean="0">
                          <a:solidFill>
                            <a:schemeClr val="tx1"/>
                          </a:solidFill>
                          <a:latin typeface="+mn-lt"/>
                          <a:cs typeface="+mn-cs"/>
                        </a:rPr>
                        <a:t> </a:t>
                      </a:r>
                      <a:r>
                        <a:rPr lang="fr-FR" sz="1000" baseline="0" smtClean="0">
                          <a:solidFill>
                            <a:schemeClr val="tx1"/>
                          </a:solidFill>
                          <a:latin typeface="+mn-lt"/>
                          <a:cs typeface="+mn-cs"/>
                        </a:rPr>
                        <a:t>A</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smtClean="0">
                          <a:solidFill>
                            <a:schemeClr val="tx1"/>
                          </a:solidFill>
                          <a:latin typeface="+mn-lt"/>
                          <a:cs typeface="Times New Roman" panose="02020603050405020304" pitchFamily="18" charset="0"/>
                        </a:rPr>
                        <a:t>App 1</a:t>
                      </a:r>
                      <a:endParaRPr lang="fr-FR" sz="1000" dirty="0">
                        <a:solidFill>
                          <a:schemeClr val="tx1"/>
                        </a:solidFill>
                        <a:latin typeface="+mn-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i="0" smtClean="0">
                          <a:solidFill>
                            <a:schemeClr val="dk1"/>
                          </a:solidFill>
                          <a:latin typeface="+mn-lt"/>
                          <a:cs typeface="Times New Roman" panose="02020603050405020304" pitchFamily="18" charset="0"/>
                        </a:rPr>
                        <a:t>2</a:t>
                      </a:r>
                      <a:endParaRPr lang="fr-FR" sz="1000" dirty="0">
                        <a:solidFill>
                          <a:schemeClr val="tx1"/>
                        </a:solidFill>
                        <a:latin typeface="+mn-lt"/>
                        <a:cs typeface="Times New Roman" panose="02020603050405020304" pitchFamily="18" charset="0"/>
                      </a:endParaRPr>
                    </a:p>
                  </a:txBody>
                  <a:tcPr anchor="ctr"/>
                </a:tc>
                <a:extLst>
                  <a:ext uri="{0D108BD9-81ED-4DB2-BD59-A6C34878D82A}">
                    <a16:rowId xmlns:a16="http://schemas.microsoft.com/office/drawing/2014/main" val="2054717400"/>
                  </a:ext>
                </a:extLst>
              </a:tr>
            </a:tbl>
          </a:graphicData>
        </a:graphic>
      </p:graphicFrame>
    </p:spTree>
    <p:extLst>
      <p:ext uri="{BB962C8B-B14F-4D97-AF65-F5344CB8AC3E}">
        <p14:creationId xmlns:p14="http://schemas.microsoft.com/office/powerpoint/2010/main" val="346191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05556E-6 -4.07407E-6 L 0.32344 -0.09606 " pathEditMode="relative" rAng="0" ptsTypes="AA">
                                      <p:cBhvr>
                                        <p:cTn id="10" dur="2000" fill="hold"/>
                                        <p:tgtEl>
                                          <p:spTgt spid="115"/>
                                        </p:tgtEl>
                                        <p:attrNameLst>
                                          <p:attrName>ppt_x</p:attrName>
                                          <p:attrName>ppt_y</p:attrName>
                                        </p:attrNameLst>
                                      </p:cBhvr>
                                      <p:rCtr x="16163" y="-4815"/>
                                    </p:animMotion>
                                  </p:childTnLst>
                                </p:cTn>
                              </p:par>
                            </p:childTnLst>
                          </p:cTn>
                        </p:par>
                        <p:par>
                          <p:cTn id="11" fill="hold">
                            <p:stCondLst>
                              <p:cond delay="2000"/>
                            </p:stCondLst>
                            <p:childTnLst>
                              <p:par>
                                <p:cTn id="12" presetID="42" presetClass="path" presetSubtype="0" accel="50000" decel="50000" fill="hold" nodeType="afterEffect">
                                  <p:stCondLst>
                                    <p:cond delay="0"/>
                                  </p:stCondLst>
                                  <p:childTnLst>
                                    <p:animMotion origin="layout" path="M 0.32344 -0.09606 L 0.24618 0.06621 " pathEditMode="relative" rAng="0" ptsTypes="AA">
                                      <p:cBhvr>
                                        <p:cTn id="13" dur="2000" fill="hold"/>
                                        <p:tgtEl>
                                          <p:spTgt spid="115"/>
                                        </p:tgtEl>
                                        <p:attrNameLst>
                                          <p:attrName>ppt_x</p:attrName>
                                          <p:attrName>ppt_y</p:attrName>
                                        </p:attrNameLst>
                                      </p:cBhvr>
                                      <p:rCtr x="-3872" y="8102"/>
                                    </p:animMotion>
                                  </p:childTnLst>
                                  <p:subTnLst>
                                    <p:set>
                                      <p:cBhvr override="childStyle">
                                        <p:cTn dur="1" fill="hold" display="0" masterRel="sameClick" afterEffect="1">
                                          <p:stCondLst>
                                            <p:cond evt="end" delay="0">
                                              <p:tn val="12"/>
                                            </p:cond>
                                          </p:stCondLst>
                                        </p:cTn>
                                        <p:tgtEl>
                                          <p:spTgt spid="115"/>
                                        </p:tgtEl>
                                        <p:attrNameLst>
                                          <p:attrName>style.visibility</p:attrName>
                                        </p:attrNameLst>
                                      </p:cBhvr>
                                      <p:to>
                                        <p:strVal val="hidden"/>
                                      </p:to>
                                    </p:set>
                                  </p:subTnLst>
                                </p:cTn>
                              </p:par>
                              <p:par>
                                <p:cTn id="14" presetID="1" presetClass="entr" presetSubtype="0" fill="hold" nodeType="withEffect">
                                  <p:stCondLst>
                                    <p:cond delay="0"/>
                                  </p:stCondLst>
                                  <p:childTnLst>
                                    <p:set>
                                      <p:cBhvr>
                                        <p:cTn id="15" dur="1" fill="hold">
                                          <p:stCondLst>
                                            <p:cond delay="0"/>
                                          </p:stCondLst>
                                        </p:cTn>
                                        <p:tgtEl>
                                          <p:spTgt spid="139"/>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3.88889E-6 3.33333E-6 L 0.1743 0.16157 " pathEditMode="relative" rAng="0" ptsTypes="AA">
                                      <p:cBhvr>
                                        <p:cTn id="17" dur="2000" fill="hold"/>
                                        <p:tgtEl>
                                          <p:spTgt spid="139"/>
                                        </p:tgtEl>
                                        <p:attrNameLst>
                                          <p:attrName>ppt_x</p:attrName>
                                          <p:attrName>ppt_y</p:attrName>
                                        </p:attrNameLst>
                                      </p:cBhvr>
                                      <p:rCtr x="8715" y="8079"/>
                                    </p:animMotion>
                                  </p:childTnLst>
                                  <p:subTnLst>
                                    <p:set>
                                      <p:cBhvr override="childStyle">
                                        <p:cTn dur="1" fill="hold" display="0" masterRel="sameClick" afterEffect="1">
                                          <p:stCondLst>
                                            <p:cond evt="end" delay="0">
                                              <p:tn val="16"/>
                                            </p:cond>
                                          </p:stCondLst>
                                        </p:cTn>
                                        <p:tgtEl>
                                          <p:spTgt spid="139"/>
                                        </p:tgtEl>
                                        <p:attrNameLst>
                                          <p:attrName>style.visibility</p:attrName>
                                        </p:attrNameLst>
                                      </p:cBhvr>
                                      <p:to>
                                        <p:strVal val="hidden"/>
                                      </p:to>
                                    </p:set>
                                  </p:subTnLst>
                                </p:cTn>
                              </p:par>
                              <p:par>
                                <p:cTn id="18" presetID="1" presetClass="entr" presetSubtype="0" fill="hold" nodeType="withEffect">
                                  <p:stCondLst>
                                    <p:cond delay="0"/>
                                  </p:stCondLst>
                                  <p:childTnLst>
                                    <p:set>
                                      <p:cBhvr>
                                        <p:cTn id="19" dur="1" fill="hold">
                                          <p:stCondLst>
                                            <p:cond delay="0"/>
                                          </p:stCondLst>
                                        </p:cTn>
                                        <p:tgtEl>
                                          <p:spTgt spid="119"/>
                                        </p:tgtEl>
                                        <p:attrNameLst>
                                          <p:attrName>style.visibility</p:attrName>
                                        </p:attrNameLst>
                                      </p:cBhvr>
                                      <p:to>
                                        <p:strVal val="visible"/>
                                      </p:to>
                                    </p:set>
                                  </p:childTnLst>
                                </p:cTn>
                              </p:par>
                              <p:par>
                                <p:cTn id="20" presetID="42" presetClass="path" presetSubtype="0" accel="50000" decel="50000" fill="hold" nodeType="withEffect">
                                  <p:stCondLst>
                                    <p:cond delay="0"/>
                                  </p:stCondLst>
                                  <p:childTnLst>
                                    <p:animMotion origin="layout" path="M 3.88889E-6 4.81481E-6 L 0.40972 0.1618 " pathEditMode="relative" rAng="0" ptsTypes="AA">
                                      <p:cBhvr>
                                        <p:cTn id="21" dur="2000" fill="hold"/>
                                        <p:tgtEl>
                                          <p:spTgt spid="119"/>
                                        </p:tgtEl>
                                        <p:attrNameLst>
                                          <p:attrName>ppt_x</p:attrName>
                                          <p:attrName>ppt_y</p:attrName>
                                        </p:attrNameLst>
                                      </p:cBhvr>
                                      <p:rCtr x="20486" y="8079"/>
                                    </p:animMotion>
                                  </p:childTnLst>
                                  <p:subTnLst>
                                    <p:set>
                                      <p:cBhvr override="childStyle">
                                        <p:cTn dur="1" fill="hold" display="0" masterRel="sameClick" afterEffect="1">
                                          <p:stCondLst>
                                            <p:cond evt="end" delay="0">
                                              <p:tn val="20"/>
                                            </p:cond>
                                          </p:stCondLst>
                                        </p:cTn>
                                        <p:tgtEl>
                                          <p:spTgt spid="1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34400" y="139865"/>
            <a:ext cx="8491926" cy="726939"/>
          </a:xfrm>
        </p:spPr>
        <p:txBody>
          <a:bodyPr>
            <a:normAutofit/>
          </a:bodyPr>
          <a:lstStyle/>
          <a:p>
            <a:pPr algn="r"/>
            <a:r>
              <a:rPr lang="fr-FR" sz="4000"/>
              <a:t>Mapping Protocol – Add Peer List</a:t>
            </a:r>
            <a:endParaRPr lang="fr-FR" sz="4000" dirty="0"/>
          </a:p>
        </p:txBody>
      </p:sp>
      <p:sp>
        <p:nvSpPr>
          <p:cNvPr id="7" name="Losange 6"/>
          <p:cNvSpPr/>
          <p:nvPr/>
        </p:nvSpPr>
        <p:spPr>
          <a:xfrm>
            <a:off x="4030850" y="3275670"/>
            <a:ext cx="1547587" cy="68151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t>In Peer List ?</a:t>
            </a:r>
            <a:endParaRPr lang="fr-FR" sz="1200" i="1" dirty="0"/>
          </a:p>
        </p:txBody>
      </p:sp>
      <p:sp>
        <p:nvSpPr>
          <p:cNvPr id="9" name="Ellipse 8"/>
          <p:cNvSpPr/>
          <p:nvPr/>
        </p:nvSpPr>
        <p:spPr>
          <a:xfrm>
            <a:off x="4121476" y="2397784"/>
            <a:ext cx="1366336" cy="57195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tx1"/>
                </a:solidFill>
              </a:rPr>
              <a:t>Connection Detected</a:t>
            </a:r>
          </a:p>
        </p:txBody>
      </p:sp>
      <p:cxnSp>
        <p:nvCxnSpPr>
          <p:cNvPr id="13" name="Connecteur droit avec flèche 12"/>
          <p:cNvCxnSpPr>
            <a:stCxn id="9" idx="4"/>
            <a:endCxn id="7" idx="0"/>
          </p:cNvCxnSpPr>
          <p:nvPr/>
        </p:nvCxnSpPr>
        <p:spPr>
          <a:xfrm>
            <a:off x="4804644" y="2969739"/>
            <a:ext cx="0" cy="305931"/>
          </a:xfrm>
          <a:prstGeom prst="straightConnector1">
            <a:avLst/>
          </a:prstGeom>
          <a:ln w="38100">
            <a:solidFill>
              <a:schemeClr val="tx2"/>
            </a:solidFill>
            <a:tailEnd type="triangle"/>
          </a:ln>
        </p:spPr>
        <p:style>
          <a:lnRef idx="1">
            <a:schemeClr val="accent2"/>
          </a:lnRef>
          <a:fillRef idx="0">
            <a:schemeClr val="accent2"/>
          </a:fillRef>
          <a:effectRef idx="0">
            <a:schemeClr val="accent2"/>
          </a:effectRef>
          <a:fontRef idx="minor">
            <a:schemeClr val="tx1"/>
          </a:fontRef>
        </p:style>
      </p:cxnSp>
      <p:sp>
        <p:nvSpPr>
          <p:cNvPr id="23" name="ZoneTexte 22"/>
          <p:cNvSpPr txBox="1"/>
          <p:nvPr/>
        </p:nvSpPr>
        <p:spPr>
          <a:xfrm>
            <a:off x="4850694" y="3987935"/>
            <a:ext cx="460698" cy="276999"/>
          </a:xfrm>
          <a:prstGeom prst="rect">
            <a:avLst/>
          </a:prstGeom>
          <a:noFill/>
        </p:spPr>
        <p:txBody>
          <a:bodyPr wrap="square" rtlCol="0">
            <a:spAutoFit/>
          </a:bodyPr>
          <a:lstStyle/>
          <a:p>
            <a:r>
              <a:rPr lang="fr-FR" sz="1200"/>
              <a:t>Yes</a:t>
            </a:r>
          </a:p>
        </p:txBody>
      </p:sp>
      <p:sp>
        <p:nvSpPr>
          <p:cNvPr id="45" name="ZoneTexte 44"/>
          <p:cNvSpPr txBox="1"/>
          <p:nvPr/>
        </p:nvSpPr>
        <p:spPr>
          <a:xfrm>
            <a:off x="3679043" y="3275670"/>
            <a:ext cx="460698" cy="276999"/>
          </a:xfrm>
          <a:prstGeom prst="rect">
            <a:avLst/>
          </a:prstGeom>
          <a:noFill/>
        </p:spPr>
        <p:txBody>
          <a:bodyPr wrap="square" rtlCol="0">
            <a:spAutoFit/>
          </a:bodyPr>
          <a:lstStyle/>
          <a:p>
            <a:r>
              <a:rPr lang="fr-FR" sz="1200"/>
              <a:t>No</a:t>
            </a:r>
          </a:p>
        </p:txBody>
      </p:sp>
      <p:sp>
        <p:nvSpPr>
          <p:cNvPr id="49" name="Rectangle à coins arrondis 48"/>
          <p:cNvSpPr/>
          <p:nvPr/>
        </p:nvSpPr>
        <p:spPr>
          <a:xfrm>
            <a:off x="2172612" y="3114413"/>
            <a:ext cx="1404519" cy="241236"/>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t>Add to Peer List</a:t>
            </a:r>
            <a:endParaRPr lang="fr-FR" sz="1200" dirty="0"/>
          </a:p>
        </p:txBody>
      </p:sp>
      <p:cxnSp>
        <p:nvCxnSpPr>
          <p:cNvPr id="61" name="Connecteur en angle 60"/>
          <p:cNvCxnSpPr>
            <a:stCxn id="7" idx="1"/>
            <a:endCxn id="49" idx="2"/>
          </p:cNvCxnSpPr>
          <p:nvPr/>
        </p:nvCxnSpPr>
        <p:spPr>
          <a:xfrm rot="10800000">
            <a:off x="2874872" y="3355649"/>
            <a:ext cx="1155978" cy="26077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eur en angle 76"/>
          <p:cNvCxnSpPr>
            <a:stCxn id="7" idx="2"/>
            <a:endCxn id="9" idx="0"/>
          </p:cNvCxnSpPr>
          <p:nvPr/>
        </p:nvCxnSpPr>
        <p:spPr>
          <a:xfrm rot="5400000" flipH="1">
            <a:off x="4024946" y="3177482"/>
            <a:ext cx="1559396" cy="12700"/>
          </a:xfrm>
          <a:prstGeom prst="bentConnector5">
            <a:avLst>
              <a:gd name="adj1" fmla="val -14660"/>
              <a:gd name="adj2" fmla="val 22004858"/>
              <a:gd name="adj3" fmla="val 11466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en angle 104"/>
          <p:cNvCxnSpPr>
            <a:stCxn id="49" idx="0"/>
            <a:endCxn id="9" idx="0"/>
          </p:cNvCxnSpPr>
          <p:nvPr/>
        </p:nvCxnSpPr>
        <p:spPr>
          <a:xfrm rot="5400000" flipH="1" flipV="1">
            <a:off x="3481444" y="1791213"/>
            <a:ext cx="716629" cy="1929772"/>
          </a:xfrm>
          <a:prstGeom prst="bentConnector3">
            <a:avLst>
              <a:gd name="adj1" fmla="val 12985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630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134400" y="139865"/>
            <a:ext cx="8491926" cy="726939"/>
          </a:xfrm>
        </p:spPr>
        <p:txBody>
          <a:bodyPr>
            <a:normAutofit/>
          </a:bodyPr>
          <a:lstStyle/>
          <a:p>
            <a:pPr algn="r"/>
            <a:r>
              <a:rPr lang="fr-FR" sz="4000"/>
              <a:t>Mapping Protocol – Check Peer List</a:t>
            </a:r>
            <a:endParaRPr lang="fr-FR" sz="4000" dirty="0"/>
          </a:p>
        </p:txBody>
      </p:sp>
      <p:sp>
        <p:nvSpPr>
          <p:cNvPr id="6" name="Rectangle à coins arrondis 5"/>
          <p:cNvSpPr/>
          <p:nvPr/>
        </p:nvSpPr>
        <p:spPr>
          <a:xfrm>
            <a:off x="3425319" y="2376656"/>
            <a:ext cx="1910087" cy="241236"/>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t>Try to connect with Peer</a:t>
            </a:r>
            <a:endParaRPr lang="fr-FR" sz="1200" dirty="0"/>
          </a:p>
        </p:txBody>
      </p:sp>
      <p:sp>
        <p:nvSpPr>
          <p:cNvPr id="7" name="Losange 6"/>
          <p:cNvSpPr/>
          <p:nvPr/>
        </p:nvSpPr>
        <p:spPr>
          <a:xfrm>
            <a:off x="3606569" y="2962716"/>
            <a:ext cx="1547587" cy="68151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t>Change ?</a:t>
            </a:r>
            <a:endParaRPr lang="fr-FR" sz="1200" i="1" dirty="0"/>
          </a:p>
        </p:txBody>
      </p:sp>
      <p:sp>
        <p:nvSpPr>
          <p:cNvPr id="9" name="Ellipse 8"/>
          <p:cNvSpPr/>
          <p:nvPr/>
        </p:nvSpPr>
        <p:spPr>
          <a:xfrm>
            <a:off x="3787819" y="1528877"/>
            <a:ext cx="1185087" cy="52194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tx1"/>
                </a:solidFill>
              </a:rPr>
              <a:t>Wait Time Period</a:t>
            </a:r>
          </a:p>
        </p:txBody>
      </p:sp>
      <p:cxnSp>
        <p:nvCxnSpPr>
          <p:cNvPr id="10" name="Connecteur en angle 9"/>
          <p:cNvCxnSpPr>
            <a:stCxn id="49" idx="0"/>
            <a:endCxn id="6" idx="1"/>
          </p:cNvCxnSpPr>
          <p:nvPr/>
        </p:nvCxnSpPr>
        <p:spPr>
          <a:xfrm rot="5400000" flipH="1" flipV="1">
            <a:off x="2719815" y="2074011"/>
            <a:ext cx="282240" cy="112876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a:stCxn id="9" idx="4"/>
            <a:endCxn id="6" idx="0"/>
          </p:cNvCxnSpPr>
          <p:nvPr/>
        </p:nvCxnSpPr>
        <p:spPr>
          <a:xfrm>
            <a:off x="4380363" y="2050818"/>
            <a:ext cx="0" cy="325838"/>
          </a:xfrm>
          <a:prstGeom prst="straightConnector1">
            <a:avLst/>
          </a:prstGeom>
          <a:ln w="38100">
            <a:solidFill>
              <a:schemeClr val="tx2"/>
            </a:solidFill>
            <a:tailEnd type="triangle"/>
          </a:ln>
        </p:spPr>
        <p:style>
          <a:lnRef idx="1">
            <a:schemeClr val="accent2"/>
          </a:lnRef>
          <a:fillRef idx="0">
            <a:schemeClr val="accent2"/>
          </a:fillRef>
          <a:effectRef idx="0">
            <a:schemeClr val="accent2"/>
          </a:effectRef>
          <a:fontRef idx="minor">
            <a:schemeClr val="tx1"/>
          </a:fontRef>
        </p:style>
      </p:cxnSp>
      <p:cxnSp>
        <p:nvCxnSpPr>
          <p:cNvPr id="16" name="Connecteur droit avec flèche 15"/>
          <p:cNvCxnSpPr>
            <a:stCxn id="6" idx="2"/>
            <a:endCxn id="7" idx="0"/>
          </p:cNvCxnSpPr>
          <p:nvPr/>
        </p:nvCxnSpPr>
        <p:spPr>
          <a:xfrm>
            <a:off x="4380363" y="2617892"/>
            <a:ext cx="0" cy="344824"/>
          </a:xfrm>
          <a:prstGeom prst="straightConnector1">
            <a:avLst/>
          </a:prstGeom>
          <a:ln w="38100">
            <a:solidFill>
              <a:schemeClr val="tx2"/>
            </a:solidFill>
            <a:tailEnd type="triangle"/>
          </a:ln>
        </p:spPr>
        <p:style>
          <a:lnRef idx="1">
            <a:schemeClr val="accent2"/>
          </a:lnRef>
          <a:fillRef idx="0">
            <a:schemeClr val="accent2"/>
          </a:fillRef>
          <a:effectRef idx="0">
            <a:schemeClr val="accent2"/>
          </a:effectRef>
          <a:fontRef idx="minor">
            <a:schemeClr val="tx1"/>
          </a:fontRef>
        </p:style>
      </p:cxnSp>
      <p:sp>
        <p:nvSpPr>
          <p:cNvPr id="23" name="ZoneTexte 22"/>
          <p:cNvSpPr txBox="1"/>
          <p:nvPr/>
        </p:nvSpPr>
        <p:spPr>
          <a:xfrm>
            <a:off x="4426413" y="3674981"/>
            <a:ext cx="460698" cy="276999"/>
          </a:xfrm>
          <a:prstGeom prst="rect">
            <a:avLst/>
          </a:prstGeom>
          <a:noFill/>
        </p:spPr>
        <p:txBody>
          <a:bodyPr wrap="square" rtlCol="0">
            <a:spAutoFit/>
          </a:bodyPr>
          <a:lstStyle/>
          <a:p>
            <a:r>
              <a:rPr lang="fr-FR" sz="1200"/>
              <a:t>Yes</a:t>
            </a:r>
          </a:p>
        </p:txBody>
      </p:sp>
      <p:cxnSp>
        <p:nvCxnSpPr>
          <p:cNvPr id="24" name="Connecteur droit avec flèche 23"/>
          <p:cNvCxnSpPr>
            <a:stCxn id="7" idx="2"/>
            <a:endCxn id="42" idx="0"/>
          </p:cNvCxnSpPr>
          <p:nvPr/>
        </p:nvCxnSpPr>
        <p:spPr>
          <a:xfrm>
            <a:off x="4380363" y="3644226"/>
            <a:ext cx="0" cy="360269"/>
          </a:xfrm>
          <a:prstGeom prst="straightConnector1">
            <a:avLst/>
          </a:prstGeom>
          <a:ln w="38100">
            <a:solidFill>
              <a:schemeClr val="tx2"/>
            </a:solidFill>
            <a:tailEnd type="triangle"/>
          </a:ln>
        </p:spPr>
        <p:style>
          <a:lnRef idx="1">
            <a:schemeClr val="accent2"/>
          </a:lnRef>
          <a:fillRef idx="0">
            <a:schemeClr val="accent2"/>
          </a:fillRef>
          <a:effectRef idx="0">
            <a:schemeClr val="accent2"/>
          </a:effectRef>
          <a:fontRef idx="minor">
            <a:schemeClr val="tx1"/>
          </a:fontRef>
        </p:style>
      </p:cxnSp>
      <p:sp>
        <p:nvSpPr>
          <p:cNvPr id="37" name="Rectangle 36"/>
          <p:cNvSpPr/>
          <p:nvPr/>
        </p:nvSpPr>
        <p:spPr>
          <a:xfrm>
            <a:off x="5471771" y="3155051"/>
            <a:ext cx="3555186" cy="276999"/>
          </a:xfrm>
          <a:prstGeom prst="rect">
            <a:avLst/>
          </a:prstGeom>
        </p:spPr>
        <p:txBody>
          <a:bodyPr wrap="square">
            <a:spAutoFit/>
          </a:bodyPr>
          <a:lstStyle/>
          <a:p>
            <a:pPr algn="ctr"/>
            <a:r>
              <a:rPr lang="fr-FR" sz="1200" i="1"/>
              <a:t>Connected/Available &lt;--&gt; Disconnected/Not Available</a:t>
            </a:r>
          </a:p>
        </p:txBody>
      </p:sp>
      <p:sp>
        <p:nvSpPr>
          <p:cNvPr id="42" name="Rectangle à coins arrondis 41"/>
          <p:cNvSpPr/>
          <p:nvPr/>
        </p:nvSpPr>
        <p:spPr>
          <a:xfrm>
            <a:off x="3425319" y="4004495"/>
            <a:ext cx="1910087" cy="241236"/>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t>Update Peer List</a:t>
            </a:r>
            <a:endParaRPr lang="fr-FR" sz="1200" dirty="0"/>
          </a:p>
        </p:txBody>
      </p:sp>
      <p:sp>
        <p:nvSpPr>
          <p:cNvPr id="45" name="ZoneTexte 44"/>
          <p:cNvSpPr txBox="1"/>
          <p:nvPr/>
        </p:nvSpPr>
        <p:spPr>
          <a:xfrm>
            <a:off x="3254762" y="2962716"/>
            <a:ext cx="460698" cy="276999"/>
          </a:xfrm>
          <a:prstGeom prst="rect">
            <a:avLst/>
          </a:prstGeom>
          <a:noFill/>
        </p:spPr>
        <p:txBody>
          <a:bodyPr wrap="square" rtlCol="0">
            <a:spAutoFit/>
          </a:bodyPr>
          <a:lstStyle/>
          <a:p>
            <a:r>
              <a:rPr lang="fr-FR" sz="1200"/>
              <a:t>No</a:t>
            </a:r>
          </a:p>
        </p:txBody>
      </p:sp>
      <p:sp>
        <p:nvSpPr>
          <p:cNvPr id="49" name="Rectangle à coins arrondis 48"/>
          <p:cNvSpPr/>
          <p:nvPr/>
        </p:nvSpPr>
        <p:spPr>
          <a:xfrm>
            <a:off x="1748332" y="2779514"/>
            <a:ext cx="1096440" cy="241236"/>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t>Next Peer</a:t>
            </a:r>
            <a:endParaRPr lang="fr-FR" sz="1200" dirty="0"/>
          </a:p>
        </p:txBody>
      </p:sp>
      <p:cxnSp>
        <p:nvCxnSpPr>
          <p:cNvPr id="50" name="Connecteur en angle 49"/>
          <p:cNvCxnSpPr>
            <a:stCxn id="42" idx="2"/>
            <a:endCxn id="49" idx="2"/>
          </p:cNvCxnSpPr>
          <p:nvPr/>
        </p:nvCxnSpPr>
        <p:spPr>
          <a:xfrm rot="5400000" flipH="1">
            <a:off x="2725967" y="2591336"/>
            <a:ext cx="1224981" cy="2083811"/>
          </a:xfrm>
          <a:prstGeom prst="bentConnector3">
            <a:avLst>
              <a:gd name="adj1" fmla="val -1866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a:stCxn id="42" idx="2"/>
            <a:endCxn id="56" idx="0"/>
          </p:cNvCxnSpPr>
          <p:nvPr/>
        </p:nvCxnSpPr>
        <p:spPr>
          <a:xfrm flipH="1">
            <a:off x="4380362" y="4245731"/>
            <a:ext cx="1" cy="628590"/>
          </a:xfrm>
          <a:prstGeom prst="straightConnector1">
            <a:avLst/>
          </a:prstGeom>
          <a:ln w="38100">
            <a:solidFill>
              <a:schemeClr val="tx2"/>
            </a:solidFill>
            <a:tailEnd type="triangle"/>
          </a:ln>
        </p:spPr>
        <p:style>
          <a:lnRef idx="1">
            <a:schemeClr val="accent2"/>
          </a:lnRef>
          <a:fillRef idx="0">
            <a:schemeClr val="accent2"/>
          </a:fillRef>
          <a:effectRef idx="0">
            <a:schemeClr val="accent2"/>
          </a:effectRef>
          <a:fontRef idx="minor">
            <a:schemeClr val="tx1"/>
          </a:fontRef>
        </p:style>
      </p:cxnSp>
      <p:sp>
        <p:nvSpPr>
          <p:cNvPr id="56" name="Losange 55"/>
          <p:cNvSpPr/>
          <p:nvPr/>
        </p:nvSpPr>
        <p:spPr>
          <a:xfrm>
            <a:off x="3606568" y="4874321"/>
            <a:ext cx="1547587" cy="68151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t>Update ?</a:t>
            </a:r>
            <a:endParaRPr lang="fr-FR" sz="1200" i="1" dirty="0"/>
          </a:p>
        </p:txBody>
      </p:sp>
      <p:cxnSp>
        <p:nvCxnSpPr>
          <p:cNvPr id="61" name="Connecteur en angle 60"/>
          <p:cNvCxnSpPr>
            <a:stCxn id="7" idx="1"/>
            <a:endCxn id="49" idx="2"/>
          </p:cNvCxnSpPr>
          <p:nvPr/>
        </p:nvCxnSpPr>
        <p:spPr>
          <a:xfrm rot="10800000">
            <a:off x="2296553" y="3020751"/>
            <a:ext cx="1310017" cy="28272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ZoneTexte 69"/>
          <p:cNvSpPr txBox="1"/>
          <p:nvPr/>
        </p:nvSpPr>
        <p:spPr>
          <a:xfrm>
            <a:off x="4426412" y="5554656"/>
            <a:ext cx="460698" cy="276999"/>
          </a:xfrm>
          <a:prstGeom prst="rect">
            <a:avLst/>
          </a:prstGeom>
          <a:noFill/>
        </p:spPr>
        <p:txBody>
          <a:bodyPr wrap="square" rtlCol="0">
            <a:spAutoFit/>
          </a:bodyPr>
          <a:lstStyle/>
          <a:p>
            <a:r>
              <a:rPr lang="fr-FR" sz="1200"/>
              <a:t>Yes</a:t>
            </a:r>
          </a:p>
        </p:txBody>
      </p:sp>
      <p:cxnSp>
        <p:nvCxnSpPr>
          <p:cNvPr id="71" name="Connecteur droit avec flèche 70"/>
          <p:cNvCxnSpPr>
            <a:stCxn id="56" idx="2"/>
            <a:endCxn id="73" idx="0"/>
          </p:cNvCxnSpPr>
          <p:nvPr/>
        </p:nvCxnSpPr>
        <p:spPr>
          <a:xfrm flipH="1">
            <a:off x="4380361" y="5555831"/>
            <a:ext cx="1" cy="387352"/>
          </a:xfrm>
          <a:prstGeom prst="straightConnector1">
            <a:avLst/>
          </a:prstGeom>
          <a:ln w="38100">
            <a:solidFill>
              <a:schemeClr val="tx2"/>
            </a:solidFill>
            <a:tailEnd type="triangle"/>
          </a:ln>
        </p:spPr>
        <p:style>
          <a:lnRef idx="1">
            <a:schemeClr val="accent2"/>
          </a:lnRef>
          <a:fillRef idx="0">
            <a:schemeClr val="accent2"/>
          </a:fillRef>
          <a:effectRef idx="0">
            <a:schemeClr val="accent2"/>
          </a:effectRef>
          <a:fontRef idx="minor">
            <a:schemeClr val="tx1"/>
          </a:fontRef>
        </p:style>
      </p:cxnSp>
      <p:sp>
        <p:nvSpPr>
          <p:cNvPr id="72" name="ZoneTexte 71"/>
          <p:cNvSpPr txBox="1"/>
          <p:nvPr/>
        </p:nvSpPr>
        <p:spPr>
          <a:xfrm>
            <a:off x="3254762" y="4884030"/>
            <a:ext cx="460698" cy="276999"/>
          </a:xfrm>
          <a:prstGeom prst="rect">
            <a:avLst/>
          </a:prstGeom>
          <a:noFill/>
        </p:spPr>
        <p:txBody>
          <a:bodyPr wrap="square" rtlCol="0">
            <a:spAutoFit/>
          </a:bodyPr>
          <a:lstStyle/>
          <a:p>
            <a:r>
              <a:rPr lang="fr-FR" sz="1200"/>
              <a:t>No</a:t>
            </a:r>
          </a:p>
        </p:txBody>
      </p:sp>
      <p:sp>
        <p:nvSpPr>
          <p:cNvPr id="73" name="Rectangle à coins arrondis 72"/>
          <p:cNvSpPr/>
          <p:nvPr/>
        </p:nvSpPr>
        <p:spPr>
          <a:xfrm>
            <a:off x="3425317" y="5943183"/>
            <a:ext cx="1910087" cy="241236"/>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t>Send Updated Peer List</a:t>
            </a:r>
            <a:endParaRPr lang="fr-FR" sz="1200" dirty="0"/>
          </a:p>
        </p:txBody>
      </p:sp>
      <p:cxnSp>
        <p:nvCxnSpPr>
          <p:cNvPr id="77" name="Connecteur en angle 76"/>
          <p:cNvCxnSpPr>
            <a:stCxn id="56" idx="1"/>
            <a:endCxn id="9" idx="0"/>
          </p:cNvCxnSpPr>
          <p:nvPr/>
        </p:nvCxnSpPr>
        <p:spPr>
          <a:xfrm rot="10800000" flipH="1">
            <a:off x="3606567" y="1528878"/>
            <a:ext cx="773795" cy="3686199"/>
          </a:xfrm>
          <a:prstGeom prst="bentConnector4">
            <a:avLst>
              <a:gd name="adj1" fmla="val -281010"/>
              <a:gd name="adj2" fmla="val 10620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eur en angle 80"/>
          <p:cNvCxnSpPr>
            <a:stCxn id="73" idx="2"/>
            <a:endCxn id="56" idx="1"/>
          </p:cNvCxnSpPr>
          <p:nvPr/>
        </p:nvCxnSpPr>
        <p:spPr>
          <a:xfrm rot="5400000" flipH="1">
            <a:off x="3508793" y="5312852"/>
            <a:ext cx="969343" cy="773793"/>
          </a:xfrm>
          <a:prstGeom prst="bentConnector4">
            <a:avLst>
              <a:gd name="adj1" fmla="val -23583"/>
              <a:gd name="adj2" fmla="val 380800"/>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109200" y="3894280"/>
            <a:ext cx="1960474" cy="461665"/>
          </a:xfrm>
          <a:prstGeom prst="rect">
            <a:avLst/>
          </a:prstGeom>
        </p:spPr>
        <p:txBody>
          <a:bodyPr wrap="square">
            <a:spAutoFit/>
          </a:bodyPr>
          <a:lstStyle/>
          <a:p>
            <a:pPr algn="ctr"/>
            <a:r>
              <a:rPr lang="fr-FR" sz="1200" i="1"/>
              <a:t>Remove from Peer List</a:t>
            </a:r>
          </a:p>
          <a:p>
            <a:pPr algn="ctr"/>
            <a:r>
              <a:rPr lang="fr-FR" sz="1200" i="1"/>
              <a:t>Add to Peer List</a:t>
            </a:r>
          </a:p>
        </p:txBody>
      </p:sp>
      <p:sp>
        <p:nvSpPr>
          <p:cNvPr id="2" name="Accolade ouvrante 1"/>
          <p:cNvSpPr/>
          <p:nvPr/>
        </p:nvSpPr>
        <p:spPr>
          <a:xfrm>
            <a:off x="5884164" y="3894280"/>
            <a:ext cx="213036" cy="461665"/>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Accolade ouvrante 26"/>
          <p:cNvSpPr/>
          <p:nvPr/>
        </p:nvSpPr>
        <p:spPr>
          <a:xfrm>
            <a:off x="5365253" y="3062717"/>
            <a:ext cx="213036" cy="461665"/>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81028938"/>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9447</TotalTime>
  <Words>1726</Words>
  <Application>Microsoft Office PowerPoint</Application>
  <PresentationFormat>Affichage à l'écran (4:3)</PresentationFormat>
  <Paragraphs>591</Paragraphs>
  <Slides>17</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17</vt:i4>
      </vt:variant>
    </vt:vector>
  </HeadingPairs>
  <TitlesOfParts>
    <vt:vector size="22" baseType="lpstr">
      <vt:lpstr>Arial</vt:lpstr>
      <vt:lpstr>Arial Unicode MS</vt:lpstr>
      <vt:lpstr>Calibri</vt:lpstr>
      <vt:lpstr>Times New Roman</vt:lpstr>
      <vt:lpstr>Thème Office</vt:lpstr>
      <vt:lpstr>Présentation PowerPoint</vt:lpstr>
      <vt:lpstr>Overview</vt:lpstr>
      <vt:lpstr>Account &amp; Resources Monitoring</vt:lpstr>
      <vt:lpstr>Account Creation</vt:lpstr>
      <vt:lpstr>Add Node</vt:lpstr>
      <vt:lpstr>Add Application</vt:lpstr>
      <vt:lpstr>Application Request</vt:lpstr>
      <vt:lpstr>Mapping Protocol – Add Peer List</vt:lpstr>
      <vt:lpstr>Mapping Protocol – Check Peer List</vt:lpstr>
      <vt:lpstr>2. Network Mapping</vt:lpstr>
      <vt:lpstr>2. Send Peer Info</vt:lpstr>
      <vt:lpstr>3. Client Request</vt:lpstr>
      <vt:lpstr>4. Consensus – Find Free Peers</vt:lpstr>
      <vt:lpstr>4. Consensus – Find Closest Peers</vt:lpstr>
      <vt:lpstr>4. Consensus – Send New Peer Info</vt:lpstr>
      <vt:lpstr>Relaying Protocols</vt:lpstr>
      <vt:lpstr>Overview</vt:lpstr>
    </vt:vector>
  </TitlesOfParts>
  <Company>LIRMM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virginie feche</dc:creator>
  <cp:lastModifiedBy>Loïc Dalmasso</cp:lastModifiedBy>
  <cp:revision>974</cp:revision>
  <dcterms:created xsi:type="dcterms:W3CDTF">2016-08-25T07:32:15Z</dcterms:created>
  <dcterms:modified xsi:type="dcterms:W3CDTF">2019-11-18T16:37:30Z</dcterms:modified>
</cp:coreProperties>
</file>